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handoutMasterIdLst>
    <p:handoutMasterId r:id="rId24"/>
  </p:handoutMasterIdLst>
  <p:sldIdLst>
    <p:sldId id="259" r:id="rId2"/>
    <p:sldId id="257" r:id="rId3"/>
    <p:sldId id="283" r:id="rId4"/>
    <p:sldId id="266" r:id="rId5"/>
    <p:sldId id="267" r:id="rId6"/>
    <p:sldId id="268" r:id="rId7"/>
    <p:sldId id="269" r:id="rId8"/>
    <p:sldId id="271" r:id="rId9"/>
    <p:sldId id="272" r:id="rId10"/>
    <p:sldId id="285" r:id="rId11"/>
    <p:sldId id="284" r:id="rId12"/>
    <p:sldId id="286" r:id="rId13"/>
    <p:sldId id="273" r:id="rId14"/>
    <p:sldId id="274" r:id="rId15"/>
    <p:sldId id="276" r:id="rId16"/>
    <p:sldId id="277" r:id="rId17"/>
    <p:sldId id="281" r:id="rId18"/>
    <p:sldId id="278" r:id="rId19"/>
    <p:sldId id="282"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94" autoAdjust="0"/>
  </p:normalViewPr>
  <p:slideViewPr>
    <p:cSldViewPr snapToGrid="0">
      <p:cViewPr>
        <p:scale>
          <a:sx n="70" d="100"/>
          <a:sy n="70" d="100"/>
        </p:scale>
        <p:origin x="1166" y="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2861"/>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A3B65-D14A-4E1E-8342-9D1DDDEFC902}"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IN"/>
        </a:p>
      </dgm:t>
    </dgm:pt>
    <dgm:pt modelId="{9331D94A-2D9E-42DF-8B5D-9705C26BFB3C}">
      <dgm:prSet phldrT="[Text]"/>
      <dgm:spPr/>
      <dgm:t>
        <a:bodyPr/>
        <a:lstStyle/>
        <a:p>
          <a:pPr>
            <a:buNone/>
          </a:pPr>
          <a:r>
            <a:rPr lang="en-US" b="1" u="sng" dirty="0">
              <a:solidFill>
                <a:schemeClr val="tx1"/>
              </a:solidFill>
              <a:latin typeface="Calibri"/>
              <a:ea typeface="Calibri"/>
              <a:cs typeface="Calibri"/>
              <a:sym typeface="Calibri"/>
            </a:rPr>
            <a:t>Inclusive</a:t>
          </a:r>
          <a:endParaRPr lang="en-IN" b="1" dirty="0">
            <a:solidFill>
              <a:schemeClr val="tx1"/>
            </a:solidFill>
          </a:endParaRPr>
        </a:p>
      </dgm:t>
    </dgm:pt>
    <dgm:pt modelId="{CD104E87-B44F-498E-8488-922639577546}" type="parTrans" cxnId="{13074039-F892-4C65-8C63-7BB295ECDA05}">
      <dgm:prSet/>
      <dgm:spPr/>
      <dgm:t>
        <a:bodyPr/>
        <a:lstStyle/>
        <a:p>
          <a:endParaRPr lang="en-IN"/>
        </a:p>
      </dgm:t>
    </dgm:pt>
    <dgm:pt modelId="{05664EAA-929D-43EC-91A1-E435A8A50A58}" type="sibTrans" cxnId="{13074039-F892-4C65-8C63-7BB295ECDA05}">
      <dgm:prSet/>
      <dgm:spPr/>
      <dgm:t>
        <a:bodyPr/>
        <a:lstStyle/>
        <a:p>
          <a:endParaRPr lang="en-IN"/>
        </a:p>
      </dgm:t>
    </dgm:pt>
    <dgm:pt modelId="{620F8C7C-FD7C-43CC-A770-7FFE08254907}">
      <dgm:prSet phldrT="[Text]" custT="1"/>
      <dgm:spPr/>
      <dgm:t>
        <a:bodyPr/>
        <a:lstStyle/>
        <a:p>
          <a:pPr>
            <a:buClr>
              <a:schemeClr val="dk1"/>
            </a:buClr>
            <a:buSzPts val="2000"/>
            <a:buFont typeface="Calibri"/>
            <a:buChar char="●"/>
          </a:pPr>
          <a:endParaRPr lang="en-IN" sz="1500" u="sng" dirty="0">
            <a:latin typeface="Calibri"/>
            <a:ea typeface="Calibri"/>
            <a:cs typeface="Calibri"/>
            <a:sym typeface="Calibri"/>
          </a:endParaRPr>
        </a:p>
        <a:p>
          <a:pPr>
            <a:buClr>
              <a:schemeClr val="dk1"/>
            </a:buClr>
            <a:buSzPts val="2000"/>
            <a:buFont typeface="Calibri"/>
            <a:buChar char="●"/>
          </a:pPr>
          <a:r>
            <a:rPr lang="en-US" sz="2000" dirty="0">
              <a:latin typeface="Calibri"/>
              <a:ea typeface="Calibri"/>
              <a:cs typeface="Calibri"/>
              <a:sym typeface="Calibri"/>
            </a:rPr>
            <a:t>$510 per person/month</a:t>
          </a:r>
          <a:endParaRPr lang="en-IN" sz="2000" dirty="0"/>
        </a:p>
      </dgm:t>
    </dgm:pt>
    <dgm:pt modelId="{3E600538-F926-4E16-8AD8-F17BA6CA5C43}" type="parTrans" cxnId="{F4C399DF-EDCF-4168-9A47-3AD396F9048B}">
      <dgm:prSet/>
      <dgm:spPr/>
      <dgm:t>
        <a:bodyPr/>
        <a:lstStyle/>
        <a:p>
          <a:endParaRPr lang="en-IN"/>
        </a:p>
      </dgm:t>
    </dgm:pt>
    <dgm:pt modelId="{AD510E52-F41B-4244-8729-18BD8D127002}" type="sibTrans" cxnId="{F4C399DF-EDCF-4168-9A47-3AD396F9048B}">
      <dgm:prSet/>
      <dgm:spPr/>
      <dgm:t>
        <a:bodyPr/>
        <a:lstStyle/>
        <a:p>
          <a:endParaRPr lang="en-IN"/>
        </a:p>
      </dgm:t>
    </dgm:pt>
    <dgm:pt modelId="{ABB03DB4-62CA-4D24-B578-65DCD577507B}">
      <dgm:prSet phldrT="[Text]" custT="1"/>
      <dgm:spPr/>
      <dgm:t>
        <a:bodyPr/>
        <a:lstStyle/>
        <a:p>
          <a:pPr>
            <a:buClr>
              <a:schemeClr val="dk1"/>
            </a:buClr>
            <a:buSzPts val="2000"/>
            <a:buFont typeface="Calibri"/>
            <a:buChar char="●"/>
          </a:pPr>
          <a:r>
            <a:rPr lang="en-US" sz="2000" dirty="0">
              <a:latin typeface="Calibri"/>
              <a:ea typeface="Calibri"/>
              <a:cs typeface="Calibri"/>
              <a:sym typeface="Calibri"/>
            </a:rPr>
            <a:t>Landlord pays for utilities </a:t>
          </a:r>
          <a:endParaRPr lang="en-IN" sz="2000" dirty="0"/>
        </a:p>
      </dgm:t>
    </dgm:pt>
    <dgm:pt modelId="{BEDF20F6-FB01-4942-B228-8D18F4F5D430}" type="parTrans" cxnId="{4A0BE31B-1048-461F-8EDF-9C1457D6DBC4}">
      <dgm:prSet/>
      <dgm:spPr/>
      <dgm:t>
        <a:bodyPr/>
        <a:lstStyle/>
        <a:p>
          <a:endParaRPr lang="en-IN"/>
        </a:p>
      </dgm:t>
    </dgm:pt>
    <dgm:pt modelId="{A09D9102-919F-4A6F-9204-F9EB75B9C6B6}" type="sibTrans" cxnId="{4A0BE31B-1048-461F-8EDF-9C1457D6DBC4}">
      <dgm:prSet/>
      <dgm:spPr/>
      <dgm:t>
        <a:bodyPr/>
        <a:lstStyle/>
        <a:p>
          <a:endParaRPr lang="en-IN"/>
        </a:p>
      </dgm:t>
    </dgm:pt>
    <dgm:pt modelId="{E752E5FC-E0B6-4BBB-8153-0518A9F85B25}">
      <dgm:prSet phldrT="[Text]"/>
      <dgm:spPr/>
      <dgm:t>
        <a:bodyPr/>
        <a:lstStyle/>
        <a:p>
          <a:pPr>
            <a:buNone/>
          </a:pPr>
          <a:r>
            <a:rPr lang="en-US" b="1" u="sng" dirty="0">
              <a:latin typeface="Calibri"/>
              <a:ea typeface="Calibri"/>
              <a:cs typeface="Calibri"/>
              <a:sym typeface="Calibri"/>
            </a:rPr>
            <a:t>Non-inclusive</a:t>
          </a:r>
          <a:endParaRPr lang="en-IN" b="1" dirty="0"/>
        </a:p>
      </dgm:t>
    </dgm:pt>
    <dgm:pt modelId="{D8C3E955-3805-4488-BB99-F46D3BBB4B99}" type="parTrans" cxnId="{07B1D9D7-B403-495D-B88B-17524591C00B}">
      <dgm:prSet/>
      <dgm:spPr/>
      <dgm:t>
        <a:bodyPr/>
        <a:lstStyle/>
        <a:p>
          <a:endParaRPr lang="en-IN"/>
        </a:p>
      </dgm:t>
    </dgm:pt>
    <dgm:pt modelId="{8EF1E794-F35C-4EEB-9B62-293C91A25978}" type="sibTrans" cxnId="{07B1D9D7-B403-495D-B88B-17524591C00B}">
      <dgm:prSet/>
      <dgm:spPr/>
      <dgm:t>
        <a:bodyPr/>
        <a:lstStyle/>
        <a:p>
          <a:endParaRPr lang="en-IN"/>
        </a:p>
      </dgm:t>
    </dgm:pt>
    <dgm:pt modelId="{7164A7EA-3C5F-4804-8C35-AE562B11E8EC}">
      <dgm:prSet phldrT="[Text]" custT="1"/>
      <dgm:spPr/>
      <dgm:t>
        <a:bodyPr/>
        <a:lstStyle/>
        <a:p>
          <a:pPr>
            <a:buClr>
              <a:schemeClr val="dk1"/>
            </a:buClr>
            <a:buSzPts val="2000"/>
            <a:buFont typeface="Calibri"/>
            <a:buChar char="○"/>
          </a:pPr>
          <a:r>
            <a:rPr lang="en-US" sz="2000" dirty="0">
              <a:latin typeface="Calibri"/>
              <a:ea typeface="Calibri"/>
              <a:cs typeface="Calibri"/>
              <a:sym typeface="Calibri"/>
            </a:rPr>
            <a:t>$435 per person/month</a:t>
          </a:r>
        </a:p>
      </dgm:t>
    </dgm:pt>
    <dgm:pt modelId="{240F00FF-39AF-4807-B33D-74C55E7789B6}" type="parTrans" cxnId="{2B7A0FB0-311F-4850-B971-16F100B9D9B4}">
      <dgm:prSet/>
      <dgm:spPr/>
      <dgm:t>
        <a:bodyPr/>
        <a:lstStyle/>
        <a:p>
          <a:endParaRPr lang="en-IN"/>
        </a:p>
      </dgm:t>
    </dgm:pt>
    <dgm:pt modelId="{CF1DA1DC-5431-48A4-9E17-93151317B68F}" type="sibTrans" cxnId="{2B7A0FB0-311F-4850-B971-16F100B9D9B4}">
      <dgm:prSet/>
      <dgm:spPr/>
      <dgm:t>
        <a:bodyPr/>
        <a:lstStyle/>
        <a:p>
          <a:endParaRPr lang="en-IN"/>
        </a:p>
      </dgm:t>
    </dgm:pt>
    <dgm:pt modelId="{3AA9C7DC-E285-48FF-8D20-A415895FDDF1}">
      <dgm:prSet phldrT="[Text]" custT="1"/>
      <dgm:spPr/>
      <dgm:t>
        <a:bodyPr/>
        <a:lstStyle/>
        <a:p>
          <a:pPr>
            <a:buClr>
              <a:schemeClr val="dk1"/>
            </a:buClr>
            <a:buSzPts val="2000"/>
            <a:buFont typeface="Calibri"/>
            <a:buChar char="○"/>
          </a:pPr>
          <a:r>
            <a:rPr lang="en-US" sz="2000" dirty="0">
              <a:latin typeface="Calibri"/>
              <a:ea typeface="Calibri"/>
              <a:cs typeface="Calibri"/>
              <a:sym typeface="Calibri"/>
            </a:rPr>
            <a:t>Utilities not included</a:t>
          </a:r>
        </a:p>
        <a:p>
          <a:pPr>
            <a:buClr>
              <a:schemeClr val="dk1"/>
            </a:buClr>
            <a:buSzPts val="2000"/>
            <a:buFont typeface="Arial" panose="020B0604020202020204" pitchFamily="34" charset="0"/>
            <a:buChar char="•"/>
          </a:pPr>
          <a:r>
            <a:rPr lang="en-US" sz="1600" dirty="0">
              <a:latin typeface="Calibri"/>
              <a:ea typeface="Calibri"/>
              <a:cs typeface="Calibri"/>
              <a:sym typeface="Calibri"/>
            </a:rPr>
            <a:t>- Heat - $120 every 3 month</a:t>
          </a:r>
        </a:p>
        <a:p>
          <a:pPr>
            <a:buClr>
              <a:schemeClr val="dk1"/>
            </a:buClr>
            <a:buSzPts val="2000"/>
            <a:buFont typeface="Arial" panose="020B0604020202020204" pitchFamily="34" charset="0"/>
            <a:buChar char="•"/>
          </a:pPr>
          <a:r>
            <a:rPr lang="en-US" sz="1600" dirty="0">
              <a:latin typeface="Calibri"/>
              <a:ea typeface="Calibri"/>
              <a:cs typeface="Calibri"/>
              <a:sym typeface="Calibri"/>
            </a:rPr>
            <a:t>- Hydro and gas - $100 every month</a:t>
          </a:r>
        </a:p>
        <a:p>
          <a:pPr>
            <a:buClr>
              <a:schemeClr val="dk1"/>
            </a:buClr>
            <a:buSzPts val="2000"/>
            <a:buFont typeface="Arial" panose="020B0604020202020204" pitchFamily="34" charset="0"/>
            <a:buChar char="•"/>
          </a:pPr>
          <a:r>
            <a:rPr lang="en-US" sz="1600" dirty="0">
              <a:latin typeface="Calibri"/>
              <a:ea typeface="Calibri"/>
              <a:cs typeface="Calibri"/>
              <a:sym typeface="Calibri"/>
            </a:rPr>
            <a:t>- Water Heater-  $30 every month</a:t>
          </a:r>
          <a:endParaRPr lang="en-IN" sz="1600" dirty="0"/>
        </a:p>
      </dgm:t>
    </dgm:pt>
    <dgm:pt modelId="{44B4A22A-3DFD-44D3-8E07-A2A6B5134115}" type="parTrans" cxnId="{CF446AF3-A7BD-49A9-8ED0-5461D52091AB}">
      <dgm:prSet/>
      <dgm:spPr/>
      <dgm:t>
        <a:bodyPr/>
        <a:lstStyle/>
        <a:p>
          <a:endParaRPr lang="en-IN"/>
        </a:p>
      </dgm:t>
    </dgm:pt>
    <dgm:pt modelId="{08F204E9-40F8-422F-97A8-AB7921DEDA55}" type="sibTrans" cxnId="{CF446AF3-A7BD-49A9-8ED0-5461D52091AB}">
      <dgm:prSet/>
      <dgm:spPr/>
      <dgm:t>
        <a:bodyPr/>
        <a:lstStyle/>
        <a:p>
          <a:endParaRPr lang="en-IN"/>
        </a:p>
      </dgm:t>
    </dgm:pt>
    <dgm:pt modelId="{8ECEB5C0-A11A-4403-91B6-110220F81D9A}" type="pres">
      <dgm:prSet presAssocID="{729A3B65-D14A-4E1E-8342-9D1DDDEFC902}" presName="list" presStyleCnt="0">
        <dgm:presLayoutVars>
          <dgm:dir/>
          <dgm:animLvl val="lvl"/>
        </dgm:presLayoutVars>
      </dgm:prSet>
      <dgm:spPr/>
    </dgm:pt>
    <dgm:pt modelId="{878D70A7-A228-4281-AFA4-F640313AF1D4}" type="pres">
      <dgm:prSet presAssocID="{9331D94A-2D9E-42DF-8B5D-9705C26BFB3C}" presName="posSpace" presStyleCnt="0"/>
      <dgm:spPr/>
    </dgm:pt>
    <dgm:pt modelId="{63D1892E-C1DB-41CE-9595-CA65117F3FB7}" type="pres">
      <dgm:prSet presAssocID="{9331D94A-2D9E-42DF-8B5D-9705C26BFB3C}" presName="vertFlow" presStyleCnt="0"/>
      <dgm:spPr/>
    </dgm:pt>
    <dgm:pt modelId="{BC777870-379E-4F47-A1D1-87DF0826EB25}" type="pres">
      <dgm:prSet presAssocID="{9331D94A-2D9E-42DF-8B5D-9705C26BFB3C}" presName="topSpace" presStyleCnt="0"/>
      <dgm:spPr/>
    </dgm:pt>
    <dgm:pt modelId="{045B1BD9-8A24-4156-80FD-C9910EFB4D74}" type="pres">
      <dgm:prSet presAssocID="{9331D94A-2D9E-42DF-8B5D-9705C26BFB3C}" presName="firstComp" presStyleCnt="0"/>
      <dgm:spPr/>
    </dgm:pt>
    <dgm:pt modelId="{E1006E85-80CF-4205-8FEC-37B118E37232}" type="pres">
      <dgm:prSet presAssocID="{9331D94A-2D9E-42DF-8B5D-9705C26BFB3C}" presName="firstChild" presStyleLbl="bgAccFollowNode1" presStyleIdx="0" presStyleCnt="4" custScaleX="117013" custScaleY="79825"/>
      <dgm:spPr/>
    </dgm:pt>
    <dgm:pt modelId="{2EDFD1AB-8675-471D-8CD8-F40667A14A3F}" type="pres">
      <dgm:prSet presAssocID="{9331D94A-2D9E-42DF-8B5D-9705C26BFB3C}" presName="firstChildTx" presStyleLbl="bgAccFollowNode1" presStyleIdx="0" presStyleCnt="4">
        <dgm:presLayoutVars>
          <dgm:bulletEnabled val="1"/>
        </dgm:presLayoutVars>
      </dgm:prSet>
      <dgm:spPr/>
    </dgm:pt>
    <dgm:pt modelId="{D36AD0CB-81DE-49BA-B9E3-51C30622ED47}" type="pres">
      <dgm:prSet presAssocID="{ABB03DB4-62CA-4D24-B578-65DCD577507B}" presName="comp" presStyleCnt="0"/>
      <dgm:spPr/>
    </dgm:pt>
    <dgm:pt modelId="{2DD5E3BC-31CC-4271-B1AD-809C12655E54}" type="pres">
      <dgm:prSet presAssocID="{ABB03DB4-62CA-4D24-B578-65DCD577507B}" presName="child" presStyleLbl="bgAccFollowNode1" presStyleIdx="1" presStyleCnt="4" custScaleX="116327" custScaleY="120321"/>
      <dgm:spPr/>
    </dgm:pt>
    <dgm:pt modelId="{3AB9BA13-B641-4EAB-8ADF-ACFFD4DF8A93}" type="pres">
      <dgm:prSet presAssocID="{ABB03DB4-62CA-4D24-B578-65DCD577507B}" presName="childTx" presStyleLbl="bgAccFollowNode1" presStyleIdx="1" presStyleCnt="4">
        <dgm:presLayoutVars>
          <dgm:bulletEnabled val="1"/>
        </dgm:presLayoutVars>
      </dgm:prSet>
      <dgm:spPr/>
    </dgm:pt>
    <dgm:pt modelId="{7AEDD09E-5D83-4CC6-9AA8-CE152987C129}" type="pres">
      <dgm:prSet presAssocID="{9331D94A-2D9E-42DF-8B5D-9705C26BFB3C}" presName="negSpace" presStyleCnt="0"/>
      <dgm:spPr/>
    </dgm:pt>
    <dgm:pt modelId="{9C7AD7FD-100B-4B85-B11C-0F06BCA836D7}" type="pres">
      <dgm:prSet presAssocID="{9331D94A-2D9E-42DF-8B5D-9705C26BFB3C}" presName="circle" presStyleLbl="node1" presStyleIdx="0" presStyleCnt="2" custLinFactNeighborX="-8427" custLinFactNeighborY="-15752"/>
      <dgm:spPr/>
    </dgm:pt>
    <dgm:pt modelId="{2128EA5D-6F72-42E5-ACAD-7391A0FACDEC}" type="pres">
      <dgm:prSet presAssocID="{05664EAA-929D-43EC-91A1-E435A8A50A58}" presName="transSpace" presStyleCnt="0"/>
      <dgm:spPr/>
    </dgm:pt>
    <dgm:pt modelId="{E09AF77E-6956-417A-93E6-DDF9C3464EE9}" type="pres">
      <dgm:prSet presAssocID="{E752E5FC-E0B6-4BBB-8153-0518A9F85B25}" presName="posSpace" presStyleCnt="0"/>
      <dgm:spPr/>
    </dgm:pt>
    <dgm:pt modelId="{223C9713-9F80-4C8B-9A1D-AE56B49204D9}" type="pres">
      <dgm:prSet presAssocID="{E752E5FC-E0B6-4BBB-8153-0518A9F85B25}" presName="vertFlow" presStyleCnt="0"/>
      <dgm:spPr/>
    </dgm:pt>
    <dgm:pt modelId="{BBBD237E-2B60-4FD9-AF2B-28B6030F769D}" type="pres">
      <dgm:prSet presAssocID="{E752E5FC-E0B6-4BBB-8153-0518A9F85B25}" presName="topSpace" presStyleCnt="0"/>
      <dgm:spPr/>
    </dgm:pt>
    <dgm:pt modelId="{D72FC4CB-5A0C-4B53-823A-B64CE3610B45}" type="pres">
      <dgm:prSet presAssocID="{E752E5FC-E0B6-4BBB-8153-0518A9F85B25}" presName="firstComp" presStyleCnt="0"/>
      <dgm:spPr/>
    </dgm:pt>
    <dgm:pt modelId="{B10F3D01-D1BE-44B6-B9AC-6632D8D8E5DB}" type="pres">
      <dgm:prSet presAssocID="{E752E5FC-E0B6-4BBB-8153-0518A9F85B25}" presName="firstChild" presStyleLbl="bgAccFollowNode1" presStyleIdx="2" presStyleCnt="4" custScaleX="118158" custScaleY="79764" custLinFactNeighborY="2769"/>
      <dgm:spPr/>
    </dgm:pt>
    <dgm:pt modelId="{A23FAF10-97C1-41CC-8A52-B9BF15CB33DF}" type="pres">
      <dgm:prSet presAssocID="{E752E5FC-E0B6-4BBB-8153-0518A9F85B25}" presName="firstChildTx" presStyleLbl="bgAccFollowNode1" presStyleIdx="2" presStyleCnt="4">
        <dgm:presLayoutVars>
          <dgm:bulletEnabled val="1"/>
        </dgm:presLayoutVars>
      </dgm:prSet>
      <dgm:spPr/>
    </dgm:pt>
    <dgm:pt modelId="{0DB9645C-835C-4731-A9E5-446A8BF4B8DB}" type="pres">
      <dgm:prSet presAssocID="{3AA9C7DC-E285-48FF-8D20-A415895FDDF1}" presName="comp" presStyleCnt="0"/>
      <dgm:spPr/>
    </dgm:pt>
    <dgm:pt modelId="{26BE8ACE-18B3-490A-AE59-11B22DCCF2F9}" type="pres">
      <dgm:prSet presAssocID="{3AA9C7DC-E285-48FF-8D20-A415895FDDF1}" presName="child" presStyleLbl="bgAccFollowNode1" presStyleIdx="3" presStyleCnt="4" custScaleX="117669" custScaleY="122706" custLinFactNeighborY="-297"/>
      <dgm:spPr/>
    </dgm:pt>
    <dgm:pt modelId="{079667EB-5004-4685-B49C-A5274D0F6CBA}" type="pres">
      <dgm:prSet presAssocID="{3AA9C7DC-E285-48FF-8D20-A415895FDDF1}" presName="childTx" presStyleLbl="bgAccFollowNode1" presStyleIdx="3" presStyleCnt="4">
        <dgm:presLayoutVars>
          <dgm:bulletEnabled val="1"/>
        </dgm:presLayoutVars>
      </dgm:prSet>
      <dgm:spPr/>
    </dgm:pt>
    <dgm:pt modelId="{F3E4FC04-9484-4AA9-83E1-7D45E4B0F9A3}" type="pres">
      <dgm:prSet presAssocID="{E752E5FC-E0B6-4BBB-8153-0518A9F85B25}" presName="negSpace" presStyleCnt="0"/>
      <dgm:spPr/>
    </dgm:pt>
    <dgm:pt modelId="{31B4669C-4B43-4609-8794-8E55B76D60FE}" type="pres">
      <dgm:prSet presAssocID="{E752E5FC-E0B6-4BBB-8153-0518A9F85B25}" presName="circle" presStyleLbl="node1" presStyleIdx="1" presStyleCnt="2" custLinFactNeighborX="-8105" custLinFactNeighborY="-22765"/>
      <dgm:spPr/>
    </dgm:pt>
  </dgm:ptLst>
  <dgm:cxnLst>
    <dgm:cxn modelId="{0ECAA400-6D36-44E5-AC80-F727E0482AEC}" type="presOf" srcId="{E752E5FC-E0B6-4BBB-8153-0518A9F85B25}" destId="{31B4669C-4B43-4609-8794-8E55B76D60FE}" srcOrd="0" destOrd="0" presId="urn:microsoft.com/office/officeart/2005/8/layout/hList9"/>
    <dgm:cxn modelId="{7B7C6E0F-61F8-42BF-84AE-DD4ED7C92ED0}" type="presOf" srcId="{ABB03DB4-62CA-4D24-B578-65DCD577507B}" destId="{2DD5E3BC-31CC-4271-B1AD-809C12655E54}" srcOrd="0" destOrd="0" presId="urn:microsoft.com/office/officeart/2005/8/layout/hList9"/>
    <dgm:cxn modelId="{D2C23213-2F4F-4069-BA91-6ED11B952A38}" type="presOf" srcId="{620F8C7C-FD7C-43CC-A770-7FFE08254907}" destId="{E1006E85-80CF-4205-8FEC-37B118E37232}" srcOrd="0" destOrd="0" presId="urn:microsoft.com/office/officeart/2005/8/layout/hList9"/>
    <dgm:cxn modelId="{4A0BE31B-1048-461F-8EDF-9C1457D6DBC4}" srcId="{9331D94A-2D9E-42DF-8B5D-9705C26BFB3C}" destId="{ABB03DB4-62CA-4D24-B578-65DCD577507B}" srcOrd="1" destOrd="0" parTransId="{BEDF20F6-FB01-4942-B228-8D18F4F5D430}" sibTransId="{A09D9102-919F-4A6F-9204-F9EB75B9C6B6}"/>
    <dgm:cxn modelId="{A5454D22-73B6-42EC-B824-C11807A4B966}" type="presOf" srcId="{620F8C7C-FD7C-43CC-A770-7FFE08254907}" destId="{2EDFD1AB-8675-471D-8CD8-F40667A14A3F}" srcOrd="1" destOrd="0" presId="urn:microsoft.com/office/officeart/2005/8/layout/hList9"/>
    <dgm:cxn modelId="{177AB626-F894-4BA0-B4E4-D017C9DF3AA9}" type="presOf" srcId="{3AA9C7DC-E285-48FF-8D20-A415895FDDF1}" destId="{079667EB-5004-4685-B49C-A5274D0F6CBA}" srcOrd="1" destOrd="0" presId="urn:microsoft.com/office/officeart/2005/8/layout/hList9"/>
    <dgm:cxn modelId="{13074039-F892-4C65-8C63-7BB295ECDA05}" srcId="{729A3B65-D14A-4E1E-8342-9D1DDDEFC902}" destId="{9331D94A-2D9E-42DF-8B5D-9705C26BFB3C}" srcOrd="0" destOrd="0" parTransId="{CD104E87-B44F-498E-8488-922639577546}" sibTransId="{05664EAA-929D-43EC-91A1-E435A8A50A58}"/>
    <dgm:cxn modelId="{A9A2483A-E483-4A46-8F06-7E28D51ADD1B}" type="presOf" srcId="{7164A7EA-3C5F-4804-8C35-AE562B11E8EC}" destId="{B10F3D01-D1BE-44B6-B9AC-6632D8D8E5DB}" srcOrd="0" destOrd="0" presId="urn:microsoft.com/office/officeart/2005/8/layout/hList9"/>
    <dgm:cxn modelId="{5AAE7680-4820-4AE6-A681-C4DE2F09B87F}" type="presOf" srcId="{ABB03DB4-62CA-4D24-B578-65DCD577507B}" destId="{3AB9BA13-B641-4EAB-8ADF-ACFFD4DF8A93}" srcOrd="1" destOrd="0" presId="urn:microsoft.com/office/officeart/2005/8/layout/hList9"/>
    <dgm:cxn modelId="{923B12A2-85CC-46AE-8851-F721E1EF9B4E}" type="presOf" srcId="{729A3B65-D14A-4E1E-8342-9D1DDDEFC902}" destId="{8ECEB5C0-A11A-4403-91B6-110220F81D9A}" srcOrd="0" destOrd="0" presId="urn:microsoft.com/office/officeart/2005/8/layout/hList9"/>
    <dgm:cxn modelId="{2B7A0FB0-311F-4850-B971-16F100B9D9B4}" srcId="{E752E5FC-E0B6-4BBB-8153-0518A9F85B25}" destId="{7164A7EA-3C5F-4804-8C35-AE562B11E8EC}" srcOrd="0" destOrd="0" parTransId="{240F00FF-39AF-4807-B33D-74C55E7789B6}" sibTransId="{CF1DA1DC-5431-48A4-9E17-93151317B68F}"/>
    <dgm:cxn modelId="{04A1B4C3-8423-4BD5-AA08-6054E9592F22}" type="presOf" srcId="{7164A7EA-3C5F-4804-8C35-AE562B11E8EC}" destId="{A23FAF10-97C1-41CC-8A52-B9BF15CB33DF}" srcOrd="1" destOrd="0" presId="urn:microsoft.com/office/officeart/2005/8/layout/hList9"/>
    <dgm:cxn modelId="{07B1D9D7-B403-495D-B88B-17524591C00B}" srcId="{729A3B65-D14A-4E1E-8342-9D1DDDEFC902}" destId="{E752E5FC-E0B6-4BBB-8153-0518A9F85B25}" srcOrd="1" destOrd="0" parTransId="{D8C3E955-3805-4488-BB99-F46D3BBB4B99}" sibTransId="{8EF1E794-F35C-4EEB-9B62-293C91A25978}"/>
    <dgm:cxn modelId="{F4C399DF-EDCF-4168-9A47-3AD396F9048B}" srcId="{9331D94A-2D9E-42DF-8B5D-9705C26BFB3C}" destId="{620F8C7C-FD7C-43CC-A770-7FFE08254907}" srcOrd="0" destOrd="0" parTransId="{3E600538-F926-4E16-8AD8-F17BA6CA5C43}" sibTransId="{AD510E52-F41B-4244-8729-18BD8D127002}"/>
    <dgm:cxn modelId="{464CFCE7-15FA-46CF-A34D-05440359892C}" type="presOf" srcId="{9331D94A-2D9E-42DF-8B5D-9705C26BFB3C}" destId="{9C7AD7FD-100B-4B85-B11C-0F06BCA836D7}" srcOrd="0" destOrd="0" presId="urn:microsoft.com/office/officeart/2005/8/layout/hList9"/>
    <dgm:cxn modelId="{CF446AF3-A7BD-49A9-8ED0-5461D52091AB}" srcId="{E752E5FC-E0B6-4BBB-8153-0518A9F85B25}" destId="{3AA9C7DC-E285-48FF-8D20-A415895FDDF1}" srcOrd="1" destOrd="0" parTransId="{44B4A22A-3DFD-44D3-8E07-A2A6B5134115}" sibTransId="{08F204E9-40F8-422F-97A8-AB7921DEDA55}"/>
    <dgm:cxn modelId="{483399F9-8926-49D8-A8B9-63A3D3EF2F63}" type="presOf" srcId="{3AA9C7DC-E285-48FF-8D20-A415895FDDF1}" destId="{26BE8ACE-18B3-490A-AE59-11B22DCCF2F9}" srcOrd="0" destOrd="0" presId="urn:microsoft.com/office/officeart/2005/8/layout/hList9"/>
    <dgm:cxn modelId="{A94A0211-80B0-49AD-99E6-AA40CD145D4F}" type="presParOf" srcId="{8ECEB5C0-A11A-4403-91B6-110220F81D9A}" destId="{878D70A7-A228-4281-AFA4-F640313AF1D4}" srcOrd="0" destOrd="0" presId="urn:microsoft.com/office/officeart/2005/8/layout/hList9"/>
    <dgm:cxn modelId="{09074904-3AF1-4E78-906B-2D90A6362EC1}" type="presParOf" srcId="{8ECEB5C0-A11A-4403-91B6-110220F81D9A}" destId="{63D1892E-C1DB-41CE-9595-CA65117F3FB7}" srcOrd="1" destOrd="0" presId="urn:microsoft.com/office/officeart/2005/8/layout/hList9"/>
    <dgm:cxn modelId="{B37659E0-98D0-44BB-994E-7AAC532901D7}" type="presParOf" srcId="{63D1892E-C1DB-41CE-9595-CA65117F3FB7}" destId="{BC777870-379E-4F47-A1D1-87DF0826EB25}" srcOrd="0" destOrd="0" presId="urn:microsoft.com/office/officeart/2005/8/layout/hList9"/>
    <dgm:cxn modelId="{3AED6022-0A0C-434F-A683-03A76754A4ED}" type="presParOf" srcId="{63D1892E-C1DB-41CE-9595-CA65117F3FB7}" destId="{045B1BD9-8A24-4156-80FD-C9910EFB4D74}" srcOrd="1" destOrd="0" presId="urn:microsoft.com/office/officeart/2005/8/layout/hList9"/>
    <dgm:cxn modelId="{8DD5C5C7-6882-4170-91A3-7C2D78CC0F94}" type="presParOf" srcId="{045B1BD9-8A24-4156-80FD-C9910EFB4D74}" destId="{E1006E85-80CF-4205-8FEC-37B118E37232}" srcOrd="0" destOrd="0" presId="urn:microsoft.com/office/officeart/2005/8/layout/hList9"/>
    <dgm:cxn modelId="{8B06454D-DB75-4853-A728-A006A5A5E3D0}" type="presParOf" srcId="{045B1BD9-8A24-4156-80FD-C9910EFB4D74}" destId="{2EDFD1AB-8675-471D-8CD8-F40667A14A3F}" srcOrd="1" destOrd="0" presId="urn:microsoft.com/office/officeart/2005/8/layout/hList9"/>
    <dgm:cxn modelId="{39928201-FFCA-44F9-AB17-D36349DAA94A}" type="presParOf" srcId="{63D1892E-C1DB-41CE-9595-CA65117F3FB7}" destId="{D36AD0CB-81DE-49BA-B9E3-51C30622ED47}" srcOrd="2" destOrd="0" presId="urn:microsoft.com/office/officeart/2005/8/layout/hList9"/>
    <dgm:cxn modelId="{CE7579CB-ED49-4A2B-9EBC-9E2C85F85FB9}" type="presParOf" srcId="{D36AD0CB-81DE-49BA-B9E3-51C30622ED47}" destId="{2DD5E3BC-31CC-4271-B1AD-809C12655E54}" srcOrd="0" destOrd="0" presId="urn:microsoft.com/office/officeart/2005/8/layout/hList9"/>
    <dgm:cxn modelId="{C8518B33-29EE-4BD9-9047-2B87ABE37A33}" type="presParOf" srcId="{D36AD0CB-81DE-49BA-B9E3-51C30622ED47}" destId="{3AB9BA13-B641-4EAB-8ADF-ACFFD4DF8A93}" srcOrd="1" destOrd="0" presId="urn:microsoft.com/office/officeart/2005/8/layout/hList9"/>
    <dgm:cxn modelId="{14600EBE-EC4A-4306-A1F2-8A515C6529F3}" type="presParOf" srcId="{8ECEB5C0-A11A-4403-91B6-110220F81D9A}" destId="{7AEDD09E-5D83-4CC6-9AA8-CE152987C129}" srcOrd="2" destOrd="0" presId="urn:microsoft.com/office/officeart/2005/8/layout/hList9"/>
    <dgm:cxn modelId="{2E9732E9-AD00-49CA-AB63-A70D34B1FA27}" type="presParOf" srcId="{8ECEB5C0-A11A-4403-91B6-110220F81D9A}" destId="{9C7AD7FD-100B-4B85-B11C-0F06BCA836D7}" srcOrd="3" destOrd="0" presId="urn:microsoft.com/office/officeart/2005/8/layout/hList9"/>
    <dgm:cxn modelId="{7A1060F4-71E9-400D-B5F5-F61E16ECE2F3}" type="presParOf" srcId="{8ECEB5C0-A11A-4403-91B6-110220F81D9A}" destId="{2128EA5D-6F72-42E5-ACAD-7391A0FACDEC}" srcOrd="4" destOrd="0" presId="urn:microsoft.com/office/officeart/2005/8/layout/hList9"/>
    <dgm:cxn modelId="{BA6DA886-C67B-42E4-821B-B077D14FF3CE}" type="presParOf" srcId="{8ECEB5C0-A11A-4403-91B6-110220F81D9A}" destId="{E09AF77E-6956-417A-93E6-DDF9C3464EE9}" srcOrd="5" destOrd="0" presId="urn:microsoft.com/office/officeart/2005/8/layout/hList9"/>
    <dgm:cxn modelId="{1344E87C-0139-4A5B-A60A-43CA8C3F72AB}" type="presParOf" srcId="{8ECEB5C0-A11A-4403-91B6-110220F81D9A}" destId="{223C9713-9F80-4C8B-9A1D-AE56B49204D9}" srcOrd="6" destOrd="0" presId="urn:microsoft.com/office/officeart/2005/8/layout/hList9"/>
    <dgm:cxn modelId="{1A74E96E-1DC1-4FA7-81EA-41FA67ADE87F}" type="presParOf" srcId="{223C9713-9F80-4C8B-9A1D-AE56B49204D9}" destId="{BBBD237E-2B60-4FD9-AF2B-28B6030F769D}" srcOrd="0" destOrd="0" presId="urn:microsoft.com/office/officeart/2005/8/layout/hList9"/>
    <dgm:cxn modelId="{E7DE185B-307A-4378-BDF3-3F484BCE5173}" type="presParOf" srcId="{223C9713-9F80-4C8B-9A1D-AE56B49204D9}" destId="{D72FC4CB-5A0C-4B53-823A-B64CE3610B45}" srcOrd="1" destOrd="0" presId="urn:microsoft.com/office/officeart/2005/8/layout/hList9"/>
    <dgm:cxn modelId="{18179A2F-FA3C-4C3E-B46B-17D176564ECA}" type="presParOf" srcId="{D72FC4CB-5A0C-4B53-823A-B64CE3610B45}" destId="{B10F3D01-D1BE-44B6-B9AC-6632D8D8E5DB}" srcOrd="0" destOrd="0" presId="urn:microsoft.com/office/officeart/2005/8/layout/hList9"/>
    <dgm:cxn modelId="{5C72FCF2-AC29-4E67-86E2-0BB9C09C021C}" type="presParOf" srcId="{D72FC4CB-5A0C-4B53-823A-B64CE3610B45}" destId="{A23FAF10-97C1-41CC-8A52-B9BF15CB33DF}" srcOrd="1" destOrd="0" presId="urn:microsoft.com/office/officeart/2005/8/layout/hList9"/>
    <dgm:cxn modelId="{C4FD9B4B-3C25-4ECE-9EEC-C68437FF8ECE}" type="presParOf" srcId="{223C9713-9F80-4C8B-9A1D-AE56B49204D9}" destId="{0DB9645C-835C-4731-A9E5-446A8BF4B8DB}" srcOrd="2" destOrd="0" presId="urn:microsoft.com/office/officeart/2005/8/layout/hList9"/>
    <dgm:cxn modelId="{B41D242D-8F08-45BA-8678-29DC0494C97E}" type="presParOf" srcId="{0DB9645C-835C-4731-A9E5-446A8BF4B8DB}" destId="{26BE8ACE-18B3-490A-AE59-11B22DCCF2F9}" srcOrd="0" destOrd="0" presId="urn:microsoft.com/office/officeart/2005/8/layout/hList9"/>
    <dgm:cxn modelId="{56283B28-26C5-470A-826D-EF00B21EF7E2}" type="presParOf" srcId="{0DB9645C-835C-4731-A9E5-446A8BF4B8DB}" destId="{079667EB-5004-4685-B49C-A5274D0F6CBA}" srcOrd="1" destOrd="0" presId="urn:microsoft.com/office/officeart/2005/8/layout/hList9"/>
    <dgm:cxn modelId="{C36CC94F-3877-44F3-9894-1B6FE9D80AA6}" type="presParOf" srcId="{8ECEB5C0-A11A-4403-91B6-110220F81D9A}" destId="{F3E4FC04-9484-4AA9-83E1-7D45E4B0F9A3}" srcOrd="7" destOrd="0" presId="urn:microsoft.com/office/officeart/2005/8/layout/hList9"/>
    <dgm:cxn modelId="{196B9C16-3E89-4308-9454-BA0E51266470}" type="presParOf" srcId="{8ECEB5C0-A11A-4403-91B6-110220F81D9A}" destId="{31B4669C-4B43-4609-8794-8E55B76D60F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11899B-6B44-4448-8705-E4C6A1DB6BAF}"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IN"/>
        </a:p>
      </dgm:t>
    </dgm:pt>
    <dgm:pt modelId="{334681A2-1CF8-4280-B80A-1F6FB6449CCF}">
      <dgm:prSet phldrT="[Text]"/>
      <dgm:spPr/>
      <dgm:t>
        <a:bodyPr/>
        <a:lstStyle/>
        <a:p>
          <a:r>
            <a:rPr lang="en-IN" dirty="0"/>
            <a:t>Base Case Analysis</a:t>
          </a:r>
        </a:p>
      </dgm:t>
    </dgm:pt>
    <dgm:pt modelId="{702E626A-ADB2-48BD-9E18-4F518388EE8A}" type="parTrans" cxnId="{31B12A3A-3E0B-4894-9109-9FC33B9C322A}">
      <dgm:prSet/>
      <dgm:spPr/>
      <dgm:t>
        <a:bodyPr/>
        <a:lstStyle/>
        <a:p>
          <a:endParaRPr lang="en-IN"/>
        </a:p>
      </dgm:t>
    </dgm:pt>
    <dgm:pt modelId="{82818998-2D80-4F00-B669-D0AE6B69E108}" type="sibTrans" cxnId="{31B12A3A-3E0B-4894-9109-9FC33B9C322A}">
      <dgm:prSet/>
      <dgm:spPr/>
      <dgm:t>
        <a:bodyPr/>
        <a:lstStyle/>
        <a:p>
          <a:endParaRPr lang="en-IN"/>
        </a:p>
      </dgm:t>
    </dgm:pt>
    <dgm:pt modelId="{A8496551-819F-47E2-AD22-18C6684BDA25}">
      <dgm:prSet phldrT="[Text]"/>
      <dgm:spPr/>
      <dgm:t>
        <a:bodyPr/>
        <a:lstStyle/>
        <a:p>
          <a:r>
            <a:rPr lang="en-IN" dirty="0"/>
            <a:t>Break Even Analysis</a:t>
          </a:r>
        </a:p>
      </dgm:t>
    </dgm:pt>
    <dgm:pt modelId="{86078DF7-CF6C-4F0D-8BBF-FD6ACF7BC9D4}" type="parTrans" cxnId="{CDB6F43B-7ED2-48CD-B627-C7DC7B6C9DEC}">
      <dgm:prSet/>
      <dgm:spPr/>
      <dgm:t>
        <a:bodyPr/>
        <a:lstStyle/>
        <a:p>
          <a:endParaRPr lang="en-IN"/>
        </a:p>
      </dgm:t>
    </dgm:pt>
    <dgm:pt modelId="{48AD272D-3AD2-476E-9A2D-E4148A145C61}" type="sibTrans" cxnId="{CDB6F43B-7ED2-48CD-B627-C7DC7B6C9DEC}">
      <dgm:prSet/>
      <dgm:spPr/>
      <dgm:t>
        <a:bodyPr/>
        <a:lstStyle/>
        <a:p>
          <a:endParaRPr lang="en-IN"/>
        </a:p>
      </dgm:t>
    </dgm:pt>
    <dgm:pt modelId="{5AFCB935-B774-4670-8786-4D836700CDDD}">
      <dgm:prSet/>
      <dgm:spPr/>
      <dgm:t>
        <a:bodyPr/>
        <a:lstStyle/>
        <a:p>
          <a:r>
            <a:rPr lang="en-IN" dirty="0"/>
            <a:t>Risk Analysis</a:t>
          </a:r>
        </a:p>
      </dgm:t>
    </dgm:pt>
    <dgm:pt modelId="{D5F5D6E7-E6F9-412B-A9A3-E69E49DA65E7}" type="parTrans" cxnId="{C5BA939E-7CF1-462B-8DBC-3C9C58BE0D1C}">
      <dgm:prSet/>
      <dgm:spPr/>
      <dgm:t>
        <a:bodyPr/>
        <a:lstStyle/>
        <a:p>
          <a:endParaRPr lang="en-IN"/>
        </a:p>
      </dgm:t>
    </dgm:pt>
    <dgm:pt modelId="{3C250211-0535-487F-95AD-5B22301FE968}" type="sibTrans" cxnId="{C5BA939E-7CF1-462B-8DBC-3C9C58BE0D1C}">
      <dgm:prSet/>
      <dgm:spPr/>
      <dgm:t>
        <a:bodyPr/>
        <a:lstStyle/>
        <a:p>
          <a:endParaRPr lang="en-IN"/>
        </a:p>
      </dgm:t>
    </dgm:pt>
    <dgm:pt modelId="{AA9D7D37-92D7-493D-8B7D-9C205FB5907C}" type="pres">
      <dgm:prSet presAssocID="{A811899B-6B44-4448-8705-E4C6A1DB6BAF}" presName="Name0" presStyleCnt="0">
        <dgm:presLayoutVars>
          <dgm:chMax val="7"/>
          <dgm:chPref val="7"/>
          <dgm:dir/>
        </dgm:presLayoutVars>
      </dgm:prSet>
      <dgm:spPr/>
    </dgm:pt>
    <dgm:pt modelId="{13016258-D28B-4DF2-9E14-2AE138FFBD2B}" type="pres">
      <dgm:prSet presAssocID="{A811899B-6B44-4448-8705-E4C6A1DB6BAF}" presName="Name1" presStyleCnt="0"/>
      <dgm:spPr/>
    </dgm:pt>
    <dgm:pt modelId="{75C672DE-E4EF-4EB0-9843-7CC6878D1183}" type="pres">
      <dgm:prSet presAssocID="{A811899B-6B44-4448-8705-E4C6A1DB6BAF}" presName="cycle" presStyleCnt="0"/>
      <dgm:spPr/>
    </dgm:pt>
    <dgm:pt modelId="{19DD573E-D26A-42FE-A44E-76D5E7DC2700}" type="pres">
      <dgm:prSet presAssocID="{A811899B-6B44-4448-8705-E4C6A1DB6BAF}" presName="srcNode" presStyleLbl="node1" presStyleIdx="0" presStyleCnt="3"/>
      <dgm:spPr/>
    </dgm:pt>
    <dgm:pt modelId="{94F04456-FFCA-4DFF-BE23-0656BD21A160}" type="pres">
      <dgm:prSet presAssocID="{A811899B-6B44-4448-8705-E4C6A1DB6BAF}" presName="conn" presStyleLbl="parChTrans1D2" presStyleIdx="0" presStyleCnt="1"/>
      <dgm:spPr/>
    </dgm:pt>
    <dgm:pt modelId="{59EC2650-FB14-4ED4-9B97-886281C0EB7A}" type="pres">
      <dgm:prSet presAssocID="{A811899B-6B44-4448-8705-E4C6A1DB6BAF}" presName="extraNode" presStyleLbl="node1" presStyleIdx="0" presStyleCnt="3"/>
      <dgm:spPr/>
    </dgm:pt>
    <dgm:pt modelId="{43AE20B8-FD4A-41A4-8D5B-B413D3D8D152}" type="pres">
      <dgm:prSet presAssocID="{A811899B-6B44-4448-8705-E4C6A1DB6BAF}" presName="dstNode" presStyleLbl="node1" presStyleIdx="0" presStyleCnt="3"/>
      <dgm:spPr/>
    </dgm:pt>
    <dgm:pt modelId="{8EEA88FF-A864-4D6A-B250-60223093ED3D}" type="pres">
      <dgm:prSet presAssocID="{334681A2-1CF8-4280-B80A-1F6FB6449CCF}" presName="text_1" presStyleLbl="node1" presStyleIdx="0" presStyleCnt="3">
        <dgm:presLayoutVars>
          <dgm:bulletEnabled val="1"/>
        </dgm:presLayoutVars>
      </dgm:prSet>
      <dgm:spPr/>
    </dgm:pt>
    <dgm:pt modelId="{5A877C7E-6857-4CF1-9B7A-DFDB36D6684E}" type="pres">
      <dgm:prSet presAssocID="{334681A2-1CF8-4280-B80A-1F6FB6449CCF}" presName="accent_1" presStyleCnt="0"/>
      <dgm:spPr/>
    </dgm:pt>
    <dgm:pt modelId="{858CEBB0-20BC-476E-A9BC-6033BC345FF1}" type="pres">
      <dgm:prSet presAssocID="{334681A2-1CF8-4280-B80A-1F6FB6449CCF}" presName="accentRepeatNode" presStyleLbl="solidFgAcc1" presStyleIdx="0" presStyleCnt="3"/>
      <dgm:spPr/>
    </dgm:pt>
    <dgm:pt modelId="{D2ECF41B-FED1-4958-A95F-85F27C94FA2C}" type="pres">
      <dgm:prSet presAssocID="{A8496551-819F-47E2-AD22-18C6684BDA25}" presName="text_2" presStyleLbl="node1" presStyleIdx="1" presStyleCnt="3">
        <dgm:presLayoutVars>
          <dgm:bulletEnabled val="1"/>
        </dgm:presLayoutVars>
      </dgm:prSet>
      <dgm:spPr/>
    </dgm:pt>
    <dgm:pt modelId="{351D3C7A-928C-4A48-983D-0642D2298404}" type="pres">
      <dgm:prSet presAssocID="{A8496551-819F-47E2-AD22-18C6684BDA25}" presName="accent_2" presStyleCnt="0"/>
      <dgm:spPr/>
    </dgm:pt>
    <dgm:pt modelId="{768135E0-B466-4DF5-A5AD-098C68BE4987}" type="pres">
      <dgm:prSet presAssocID="{A8496551-819F-47E2-AD22-18C6684BDA25}" presName="accentRepeatNode" presStyleLbl="solidFgAcc1" presStyleIdx="1" presStyleCnt="3"/>
      <dgm:spPr/>
    </dgm:pt>
    <dgm:pt modelId="{317816D0-779E-4CF9-AB35-331C4CE3B6CA}" type="pres">
      <dgm:prSet presAssocID="{5AFCB935-B774-4670-8786-4D836700CDDD}" presName="text_3" presStyleLbl="node1" presStyleIdx="2" presStyleCnt="3">
        <dgm:presLayoutVars>
          <dgm:bulletEnabled val="1"/>
        </dgm:presLayoutVars>
      </dgm:prSet>
      <dgm:spPr/>
    </dgm:pt>
    <dgm:pt modelId="{E7985D16-B872-497B-BB5B-6DE397C6FC01}" type="pres">
      <dgm:prSet presAssocID="{5AFCB935-B774-4670-8786-4D836700CDDD}" presName="accent_3" presStyleCnt="0"/>
      <dgm:spPr/>
    </dgm:pt>
    <dgm:pt modelId="{36847E0C-5901-4502-876C-FAFAE1912A4D}" type="pres">
      <dgm:prSet presAssocID="{5AFCB935-B774-4670-8786-4D836700CDDD}" presName="accentRepeatNode" presStyleLbl="solidFgAcc1" presStyleIdx="2" presStyleCnt="3"/>
      <dgm:spPr/>
    </dgm:pt>
  </dgm:ptLst>
  <dgm:cxnLst>
    <dgm:cxn modelId="{31B12A3A-3E0B-4894-9109-9FC33B9C322A}" srcId="{A811899B-6B44-4448-8705-E4C6A1DB6BAF}" destId="{334681A2-1CF8-4280-B80A-1F6FB6449CCF}" srcOrd="0" destOrd="0" parTransId="{702E626A-ADB2-48BD-9E18-4F518388EE8A}" sibTransId="{82818998-2D80-4F00-B669-D0AE6B69E108}"/>
    <dgm:cxn modelId="{CDB6F43B-7ED2-48CD-B627-C7DC7B6C9DEC}" srcId="{A811899B-6B44-4448-8705-E4C6A1DB6BAF}" destId="{A8496551-819F-47E2-AD22-18C6684BDA25}" srcOrd="1" destOrd="0" parTransId="{86078DF7-CF6C-4F0D-8BBF-FD6ACF7BC9D4}" sibTransId="{48AD272D-3AD2-476E-9A2D-E4148A145C61}"/>
    <dgm:cxn modelId="{C5BA939E-7CF1-462B-8DBC-3C9C58BE0D1C}" srcId="{A811899B-6B44-4448-8705-E4C6A1DB6BAF}" destId="{5AFCB935-B774-4670-8786-4D836700CDDD}" srcOrd="2" destOrd="0" parTransId="{D5F5D6E7-E6F9-412B-A9A3-E69E49DA65E7}" sibTransId="{3C250211-0535-487F-95AD-5B22301FE968}"/>
    <dgm:cxn modelId="{941286BF-FE32-4318-8EF4-AEE5C95F8EDC}" type="presOf" srcId="{A811899B-6B44-4448-8705-E4C6A1DB6BAF}" destId="{AA9D7D37-92D7-493D-8B7D-9C205FB5907C}" srcOrd="0" destOrd="0" presId="urn:microsoft.com/office/officeart/2008/layout/VerticalCurvedList"/>
    <dgm:cxn modelId="{266C97C3-7BD0-4C80-B8C8-861C787FB017}" type="presOf" srcId="{5AFCB935-B774-4670-8786-4D836700CDDD}" destId="{317816D0-779E-4CF9-AB35-331C4CE3B6CA}" srcOrd="0" destOrd="0" presId="urn:microsoft.com/office/officeart/2008/layout/VerticalCurvedList"/>
    <dgm:cxn modelId="{744C99D1-FA20-412E-A3A3-9A407AC518AC}" type="presOf" srcId="{82818998-2D80-4F00-B669-D0AE6B69E108}" destId="{94F04456-FFCA-4DFF-BE23-0656BD21A160}" srcOrd="0" destOrd="0" presId="urn:microsoft.com/office/officeart/2008/layout/VerticalCurvedList"/>
    <dgm:cxn modelId="{F4113DD2-E81B-41AE-9D3D-733E9A80DBE8}" type="presOf" srcId="{A8496551-819F-47E2-AD22-18C6684BDA25}" destId="{D2ECF41B-FED1-4958-A95F-85F27C94FA2C}" srcOrd="0" destOrd="0" presId="urn:microsoft.com/office/officeart/2008/layout/VerticalCurvedList"/>
    <dgm:cxn modelId="{E1389EE4-4D70-42C6-8F26-4FD1060C450D}" type="presOf" srcId="{334681A2-1CF8-4280-B80A-1F6FB6449CCF}" destId="{8EEA88FF-A864-4D6A-B250-60223093ED3D}" srcOrd="0" destOrd="0" presId="urn:microsoft.com/office/officeart/2008/layout/VerticalCurvedList"/>
    <dgm:cxn modelId="{4748BF63-980B-40E9-AA32-0B1A922DCC6F}" type="presParOf" srcId="{AA9D7D37-92D7-493D-8B7D-9C205FB5907C}" destId="{13016258-D28B-4DF2-9E14-2AE138FFBD2B}" srcOrd="0" destOrd="0" presId="urn:microsoft.com/office/officeart/2008/layout/VerticalCurvedList"/>
    <dgm:cxn modelId="{E6717612-7D2A-4BCC-B5AF-CABF1138F116}" type="presParOf" srcId="{13016258-D28B-4DF2-9E14-2AE138FFBD2B}" destId="{75C672DE-E4EF-4EB0-9843-7CC6878D1183}" srcOrd="0" destOrd="0" presId="urn:microsoft.com/office/officeart/2008/layout/VerticalCurvedList"/>
    <dgm:cxn modelId="{1169D786-7B42-4378-8E51-DDA2832C2B5E}" type="presParOf" srcId="{75C672DE-E4EF-4EB0-9843-7CC6878D1183}" destId="{19DD573E-D26A-42FE-A44E-76D5E7DC2700}" srcOrd="0" destOrd="0" presId="urn:microsoft.com/office/officeart/2008/layout/VerticalCurvedList"/>
    <dgm:cxn modelId="{6CA0B995-601A-4197-89CB-9B4CC59C4920}" type="presParOf" srcId="{75C672DE-E4EF-4EB0-9843-7CC6878D1183}" destId="{94F04456-FFCA-4DFF-BE23-0656BD21A160}" srcOrd="1" destOrd="0" presId="urn:microsoft.com/office/officeart/2008/layout/VerticalCurvedList"/>
    <dgm:cxn modelId="{10AEFF7D-96F8-44AE-8795-4483059D67A8}" type="presParOf" srcId="{75C672DE-E4EF-4EB0-9843-7CC6878D1183}" destId="{59EC2650-FB14-4ED4-9B97-886281C0EB7A}" srcOrd="2" destOrd="0" presId="urn:microsoft.com/office/officeart/2008/layout/VerticalCurvedList"/>
    <dgm:cxn modelId="{AE11D6CF-3A7E-4BAD-9883-374ACFDE2B8B}" type="presParOf" srcId="{75C672DE-E4EF-4EB0-9843-7CC6878D1183}" destId="{43AE20B8-FD4A-41A4-8D5B-B413D3D8D152}" srcOrd="3" destOrd="0" presId="urn:microsoft.com/office/officeart/2008/layout/VerticalCurvedList"/>
    <dgm:cxn modelId="{A1744C43-30AB-4F4B-BD1D-44885DA8C954}" type="presParOf" srcId="{13016258-D28B-4DF2-9E14-2AE138FFBD2B}" destId="{8EEA88FF-A864-4D6A-B250-60223093ED3D}" srcOrd="1" destOrd="0" presId="urn:microsoft.com/office/officeart/2008/layout/VerticalCurvedList"/>
    <dgm:cxn modelId="{5D945530-C04E-4676-8FE8-9BB4721515B5}" type="presParOf" srcId="{13016258-D28B-4DF2-9E14-2AE138FFBD2B}" destId="{5A877C7E-6857-4CF1-9B7A-DFDB36D6684E}" srcOrd="2" destOrd="0" presId="urn:microsoft.com/office/officeart/2008/layout/VerticalCurvedList"/>
    <dgm:cxn modelId="{C7BF7EAE-71C0-47F6-93AE-ADC47B19F326}" type="presParOf" srcId="{5A877C7E-6857-4CF1-9B7A-DFDB36D6684E}" destId="{858CEBB0-20BC-476E-A9BC-6033BC345FF1}" srcOrd="0" destOrd="0" presId="urn:microsoft.com/office/officeart/2008/layout/VerticalCurvedList"/>
    <dgm:cxn modelId="{7BF5C6DA-9D76-4C56-AF22-663B3355C07F}" type="presParOf" srcId="{13016258-D28B-4DF2-9E14-2AE138FFBD2B}" destId="{D2ECF41B-FED1-4958-A95F-85F27C94FA2C}" srcOrd="3" destOrd="0" presId="urn:microsoft.com/office/officeart/2008/layout/VerticalCurvedList"/>
    <dgm:cxn modelId="{1A19C54A-BFE5-443E-926C-DCC6B59A88B4}" type="presParOf" srcId="{13016258-D28B-4DF2-9E14-2AE138FFBD2B}" destId="{351D3C7A-928C-4A48-983D-0642D2298404}" srcOrd="4" destOrd="0" presId="urn:microsoft.com/office/officeart/2008/layout/VerticalCurvedList"/>
    <dgm:cxn modelId="{7549808C-A2C8-4260-B937-B990BB816F81}" type="presParOf" srcId="{351D3C7A-928C-4A48-983D-0642D2298404}" destId="{768135E0-B466-4DF5-A5AD-098C68BE4987}" srcOrd="0" destOrd="0" presId="urn:microsoft.com/office/officeart/2008/layout/VerticalCurvedList"/>
    <dgm:cxn modelId="{D6F31481-C40A-43F3-861B-15083436868C}" type="presParOf" srcId="{13016258-D28B-4DF2-9E14-2AE138FFBD2B}" destId="{317816D0-779E-4CF9-AB35-331C4CE3B6CA}" srcOrd="5" destOrd="0" presId="urn:microsoft.com/office/officeart/2008/layout/VerticalCurvedList"/>
    <dgm:cxn modelId="{A1F2872D-74B5-4B51-A4D8-0994F9415187}" type="presParOf" srcId="{13016258-D28B-4DF2-9E14-2AE138FFBD2B}" destId="{E7985D16-B872-497B-BB5B-6DE397C6FC01}" srcOrd="6" destOrd="0" presId="urn:microsoft.com/office/officeart/2008/layout/VerticalCurvedList"/>
    <dgm:cxn modelId="{84AFEF6B-9460-4ECA-A22B-BE97D3211781}" type="presParOf" srcId="{E7985D16-B872-497B-BB5B-6DE397C6FC01}" destId="{36847E0C-5901-4502-876C-FAFAE1912A4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03638-A087-45F4-B32E-BB2C8094FA9F}"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en-IN"/>
        </a:p>
      </dgm:t>
    </dgm:pt>
    <dgm:pt modelId="{BE44BCF6-E58A-4500-BAEB-79F8D60DFF6D}">
      <dgm:prSet phldrT="[Text]"/>
      <dgm:spPr/>
      <dgm:t>
        <a:bodyPr/>
        <a:lstStyle/>
        <a:p>
          <a:r>
            <a:rPr lang="en-US" b="1" dirty="0">
              <a:latin typeface="Calibri"/>
              <a:ea typeface="Calibri"/>
              <a:cs typeface="Calibri"/>
              <a:sym typeface="Calibri"/>
            </a:rPr>
            <a:t>Rent: Inclusive</a:t>
          </a:r>
          <a:endParaRPr lang="en-IN" dirty="0"/>
        </a:p>
      </dgm:t>
    </dgm:pt>
    <dgm:pt modelId="{75B0F9E7-9BCF-4284-BF71-59A6F24396CE}" type="parTrans" cxnId="{678A1D31-E3CE-497E-BC7A-D5C4668F9C88}">
      <dgm:prSet/>
      <dgm:spPr/>
      <dgm:t>
        <a:bodyPr/>
        <a:lstStyle/>
        <a:p>
          <a:endParaRPr lang="en-IN"/>
        </a:p>
      </dgm:t>
    </dgm:pt>
    <dgm:pt modelId="{F5C358D8-409D-43E2-A6D8-12C7A14A1C23}" type="sibTrans" cxnId="{678A1D31-E3CE-497E-BC7A-D5C4668F9C88}">
      <dgm:prSet/>
      <dgm:spPr/>
      <dgm:t>
        <a:bodyPr/>
        <a:lstStyle/>
        <a:p>
          <a:endParaRPr lang="en-IN"/>
        </a:p>
      </dgm:t>
    </dgm:pt>
    <dgm:pt modelId="{D7B9D867-116F-4370-9902-852C9E3AD143}">
      <dgm:prSet phldrT="[Text]" custT="1"/>
      <dgm:spPr/>
      <dgm:t>
        <a:bodyPr/>
        <a:lstStyle/>
        <a:p>
          <a:r>
            <a:rPr lang="en-IN" sz="2000" b="1" dirty="0"/>
            <a:t>$7,115.22</a:t>
          </a:r>
        </a:p>
      </dgm:t>
    </dgm:pt>
    <dgm:pt modelId="{980296F0-4F5E-4E79-9F06-49BD49736F01}" type="parTrans" cxnId="{A64AF590-F3DD-4A69-B466-D9FA143D2B63}">
      <dgm:prSet/>
      <dgm:spPr/>
      <dgm:t>
        <a:bodyPr/>
        <a:lstStyle/>
        <a:p>
          <a:endParaRPr lang="en-IN"/>
        </a:p>
      </dgm:t>
    </dgm:pt>
    <dgm:pt modelId="{9F81CD7F-548A-4C3E-A922-D0F23564F2D1}" type="sibTrans" cxnId="{A64AF590-F3DD-4A69-B466-D9FA143D2B63}">
      <dgm:prSet/>
      <dgm:spPr/>
      <dgm:t>
        <a:bodyPr/>
        <a:lstStyle/>
        <a:p>
          <a:endParaRPr lang="en-IN"/>
        </a:p>
      </dgm:t>
    </dgm:pt>
    <dgm:pt modelId="{B7DBA32D-5D12-42DA-B9D4-041D19406FEB}">
      <dgm:prSet phldrT="[Text]"/>
      <dgm:spPr/>
      <dgm:t>
        <a:bodyPr/>
        <a:lstStyle/>
        <a:p>
          <a:r>
            <a:rPr lang="en-US" b="1" dirty="0">
              <a:latin typeface="Calibri"/>
              <a:ea typeface="Calibri"/>
              <a:cs typeface="Calibri"/>
              <a:sym typeface="Calibri"/>
            </a:rPr>
            <a:t>Purchase:</a:t>
          </a:r>
        </a:p>
        <a:p>
          <a:r>
            <a:rPr lang="en-US" b="1" dirty="0">
              <a:latin typeface="Calibri"/>
              <a:ea typeface="Calibri"/>
              <a:cs typeface="Calibri"/>
              <a:sym typeface="Calibri"/>
            </a:rPr>
            <a:t>Inclusive</a:t>
          </a:r>
          <a:endParaRPr lang="en-IN" dirty="0"/>
        </a:p>
      </dgm:t>
    </dgm:pt>
    <dgm:pt modelId="{A2E38DA2-9A62-4DED-93F0-4332B372B8BF}" type="parTrans" cxnId="{945BECF3-9468-4654-A4F9-1E5CD5AB8B9C}">
      <dgm:prSet/>
      <dgm:spPr/>
      <dgm:t>
        <a:bodyPr/>
        <a:lstStyle/>
        <a:p>
          <a:endParaRPr lang="en-IN"/>
        </a:p>
      </dgm:t>
    </dgm:pt>
    <dgm:pt modelId="{F636BF0F-C181-48E7-B963-9D4399A98CDB}" type="sibTrans" cxnId="{945BECF3-9468-4654-A4F9-1E5CD5AB8B9C}">
      <dgm:prSet/>
      <dgm:spPr/>
      <dgm:t>
        <a:bodyPr/>
        <a:lstStyle/>
        <a:p>
          <a:endParaRPr lang="en-IN"/>
        </a:p>
      </dgm:t>
    </dgm:pt>
    <dgm:pt modelId="{3D32FC67-D665-410D-9F40-23C362D9D611}">
      <dgm:prSet phldrT="[Text]" custT="1"/>
      <dgm:spPr/>
      <dgm:t>
        <a:bodyPr/>
        <a:lstStyle/>
        <a:p>
          <a:r>
            <a:rPr lang="en-IN" sz="2000" b="1" dirty="0"/>
            <a:t>TBD</a:t>
          </a:r>
        </a:p>
      </dgm:t>
    </dgm:pt>
    <dgm:pt modelId="{D51020C5-5E0C-4135-B3C7-381966B2A6C9}" type="parTrans" cxnId="{C0B1422A-3674-4467-A8A5-913367C3BA40}">
      <dgm:prSet/>
      <dgm:spPr/>
      <dgm:t>
        <a:bodyPr/>
        <a:lstStyle/>
        <a:p>
          <a:endParaRPr lang="en-IN"/>
        </a:p>
      </dgm:t>
    </dgm:pt>
    <dgm:pt modelId="{C7C626D3-18BB-40B3-9CC4-386AC7845C9D}" type="sibTrans" cxnId="{C0B1422A-3674-4467-A8A5-913367C3BA40}">
      <dgm:prSet/>
      <dgm:spPr/>
      <dgm:t>
        <a:bodyPr/>
        <a:lstStyle/>
        <a:p>
          <a:endParaRPr lang="en-IN"/>
        </a:p>
      </dgm:t>
    </dgm:pt>
    <dgm:pt modelId="{03D20B9F-9031-4F77-885E-35EC90A0BD8E}">
      <dgm:prSet phldrT="[Text]"/>
      <dgm:spPr/>
      <dgm:t>
        <a:bodyPr/>
        <a:lstStyle/>
        <a:p>
          <a:r>
            <a:rPr lang="en-US" b="1" dirty="0">
              <a:latin typeface="Calibri"/>
              <a:ea typeface="Calibri"/>
              <a:cs typeface="Calibri"/>
              <a:sym typeface="Calibri"/>
            </a:rPr>
            <a:t>Purchase:</a:t>
          </a:r>
        </a:p>
        <a:p>
          <a:r>
            <a:rPr lang="en-US" b="1" dirty="0">
              <a:latin typeface="Calibri"/>
              <a:ea typeface="Calibri"/>
              <a:cs typeface="Calibri"/>
              <a:sym typeface="Calibri"/>
            </a:rPr>
            <a:t>Non-inclusive</a:t>
          </a:r>
          <a:endParaRPr lang="en-IN" dirty="0"/>
        </a:p>
      </dgm:t>
    </dgm:pt>
    <dgm:pt modelId="{71E0E107-4298-4823-83F3-B55E65C011D0}" type="parTrans" cxnId="{C39633F1-8AD8-4ECD-BF77-EFC65C7377A1}">
      <dgm:prSet/>
      <dgm:spPr/>
      <dgm:t>
        <a:bodyPr/>
        <a:lstStyle/>
        <a:p>
          <a:endParaRPr lang="en-IN"/>
        </a:p>
      </dgm:t>
    </dgm:pt>
    <dgm:pt modelId="{2CDC2E38-F8C1-416D-AE67-DD002E895184}" type="sibTrans" cxnId="{C39633F1-8AD8-4ECD-BF77-EFC65C7377A1}">
      <dgm:prSet/>
      <dgm:spPr/>
      <dgm:t>
        <a:bodyPr/>
        <a:lstStyle/>
        <a:p>
          <a:endParaRPr lang="en-IN"/>
        </a:p>
      </dgm:t>
    </dgm:pt>
    <dgm:pt modelId="{80499FCF-67EA-4453-97DA-7E5C659FF435}">
      <dgm:prSet phldrT="[Text]" custT="1"/>
      <dgm:spPr/>
      <dgm:t>
        <a:bodyPr/>
        <a:lstStyle/>
        <a:p>
          <a:r>
            <a:rPr lang="en-IN" sz="2000" b="1" dirty="0"/>
            <a:t>TBD</a:t>
          </a:r>
        </a:p>
      </dgm:t>
    </dgm:pt>
    <dgm:pt modelId="{2C5651A7-2693-43AB-856D-A9D4002E12B5}" type="parTrans" cxnId="{8D862464-5E8F-4B14-BB00-CFCF1FF36B96}">
      <dgm:prSet/>
      <dgm:spPr/>
      <dgm:t>
        <a:bodyPr/>
        <a:lstStyle/>
        <a:p>
          <a:endParaRPr lang="en-IN"/>
        </a:p>
      </dgm:t>
    </dgm:pt>
    <dgm:pt modelId="{B1AFC270-8ECB-4C18-B631-8E63FFC3656D}" type="sibTrans" cxnId="{8D862464-5E8F-4B14-BB00-CFCF1FF36B96}">
      <dgm:prSet/>
      <dgm:spPr/>
      <dgm:t>
        <a:bodyPr/>
        <a:lstStyle/>
        <a:p>
          <a:endParaRPr lang="en-IN"/>
        </a:p>
      </dgm:t>
    </dgm:pt>
    <dgm:pt modelId="{293E0C7C-39C6-4E20-B9DD-D3DCD3AB64D4}">
      <dgm:prSet phldrT="[Text]"/>
      <dgm:spPr/>
      <dgm:t>
        <a:bodyPr/>
        <a:lstStyle/>
        <a:p>
          <a:r>
            <a:rPr lang="en-US" b="1" dirty="0">
              <a:latin typeface="Calibri"/>
              <a:ea typeface="Calibri"/>
              <a:cs typeface="Calibri"/>
              <a:sym typeface="Calibri"/>
            </a:rPr>
            <a:t>Rent : Non-inclusive</a:t>
          </a:r>
          <a:endParaRPr lang="en-IN" dirty="0"/>
        </a:p>
      </dgm:t>
    </dgm:pt>
    <dgm:pt modelId="{6C6990A5-A2C8-4096-95D9-1A8F34B86155}" type="parTrans" cxnId="{69784583-EC9F-41D0-95E3-E544DC81F6F0}">
      <dgm:prSet/>
      <dgm:spPr/>
      <dgm:t>
        <a:bodyPr/>
        <a:lstStyle/>
        <a:p>
          <a:endParaRPr lang="en-IN"/>
        </a:p>
      </dgm:t>
    </dgm:pt>
    <dgm:pt modelId="{45CDCBD3-92AB-46E5-9516-E3AF794CE83B}" type="sibTrans" cxnId="{69784583-EC9F-41D0-95E3-E544DC81F6F0}">
      <dgm:prSet/>
      <dgm:spPr/>
      <dgm:t>
        <a:bodyPr/>
        <a:lstStyle/>
        <a:p>
          <a:endParaRPr lang="en-IN"/>
        </a:p>
      </dgm:t>
    </dgm:pt>
    <dgm:pt modelId="{8FE86F0B-729F-4001-BDE9-91158DB8F018}">
      <dgm:prSet phldrT="[Text]" custT="1"/>
      <dgm:spPr/>
      <dgm:t>
        <a:bodyPr/>
        <a:lstStyle/>
        <a:p>
          <a:r>
            <a:rPr lang="en-US" sz="2000" b="1" dirty="0">
              <a:latin typeface="Calibri"/>
              <a:ea typeface="Calibri"/>
              <a:cs typeface="Calibri"/>
              <a:sym typeface="Calibri"/>
            </a:rPr>
            <a:t>$8,613.95</a:t>
          </a:r>
          <a:endParaRPr lang="en-IN" sz="2000" dirty="0"/>
        </a:p>
      </dgm:t>
    </dgm:pt>
    <dgm:pt modelId="{EDBC8CB6-60AE-4A2B-AA2D-6E6355ED0A61}" type="parTrans" cxnId="{1B5A90AF-D9B0-4B53-BE7E-28927E21F2F7}">
      <dgm:prSet/>
      <dgm:spPr/>
      <dgm:t>
        <a:bodyPr/>
        <a:lstStyle/>
        <a:p>
          <a:endParaRPr lang="en-IN"/>
        </a:p>
      </dgm:t>
    </dgm:pt>
    <dgm:pt modelId="{0BCF10A6-C338-46BE-B389-5E661FBF3839}" type="sibTrans" cxnId="{1B5A90AF-D9B0-4B53-BE7E-28927E21F2F7}">
      <dgm:prSet/>
      <dgm:spPr/>
      <dgm:t>
        <a:bodyPr/>
        <a:lstStyle/>
        <a:p>
          <a:endParaRPr lang="en-IN"/>
        </a:p>
      </dgm:t>
    </dgm:pt>
    <dgm:pt modelId="{418EF210-C6C5-46FF-AD64-86F738D2602B}">
      <dgm:prSet/>
      <dgm:spPr/>
      <dgm:t>
        <a:bodyPr/>
        <a:lstStyle/>
        <a:p>
          <a:endParaRPr lang="en-IN" sz="1300" dirty="0"/>
        </a:p>
      </dgm:t>
    </dgm:pt>
    <dgm:pt modelId="{ABE8051D-D81B-49FB-A36C-F89A6C2FB10A}" type="parTrans" cxnId="{6E2DD4F0-3083-4D4D-8AAD-CAB17684AEF5}">
      <dgm:prSet/>
      <dgm:spPr/>
      <dgm:t>
        <a:bodyPr/>
        <a:lstStyle/>
        <a:p>
          <a:endParaRPr lang="en-IN"/>
        </a:p>
      </dgm:t>
    </dgm:pt>
    <dgm:pt modelId="{5B75F1A8-871B-409C-AC1C-BE9318965398}" type="sibTrans" cxnId="{6E2DD4F0-3083-4D4D-8AAD-CAB17684AEF5}">
      <dgm:prSet/>
      <dgm:spPr/>
      <dgm:t>
        <a:bodyPr/>
        <a:lstStyle/>
        <a:p>
          <a:endParaRPr lang="en-IN"/>
        </a:p>
      </dgm:t>
    </dgm:pt>
    <dgm:pt modelId="{7563B59F-65F5-4297-B70D-DCDCFF4263A6}">
      <dgm:prSet phldrT="[Text]"/>
      <dgm:spPr/>
      <dgm:t>
        <a:bodyPr/>
        <a:lstStyle/>
        <a:p>
          <a:endParaRPr lang="en-IN" sz="1300" dirty="0"/>
        </a:p>
      </dgm:t>
    </dgm:pt>
    <dgm:pt modelId="{6DB33804-896E-4EC2-9F85-B1E63705FCC5}" type="parTrans" cxnId="{B8B792C6-A72D-482A-828E-651CCD74A4F5}">
      <dgm:prSet/>
      <dgm:spPr/>
      <dgm:t>
        <a:bodyPr/>
        <a:lstStyle/>
        <a:p>
          <a:endParaRPr lang="en-IN"/>
        </a:p>
      </dgm:t>
    </dgm:pt>
    <dgm:pt modelId="{DEF893DE-D500-478D-AB33-82B75CEB8E33}" type="sibTrans" cxnId="{B8B792C6-A72D-482A-828E-651CCD74A4F5}">
      <dgm:prSet/>
      <dgm:spPr/>
      <dgm:t>
        <a:bodyPr/>
        <a:lstStyle/>
        <a:p>
          <a:endParaRPr lang="en-IN"/>
        </a:p>
      </dgm:t>
    </dgm:pt>
    <dgm:pt modelId="{C9B8CA68-95BF-4FE6-A68F-7506C0336776}">
      <dgm:prSet phldrT="[Text]" custT="1"/>
      <dgm:spPr/>
      <dgm:t>
        <a:bodyPr/>
        <a:lstStyle/>
        <a:p>
          <a:endParaRPr lang="en-IN" sz="1600" dirty="0"/>
        </a:p>
      </dgm:t>
    </dgm:pt>
    <dgm:pt modelId="{343D64DE-D3DE-4FAD-9872-1B88AA281087}" type="parTrans" cxnId="{DCAEBBBD-7EE6-40BF-B24D-4DBFFB1D211A}">
      <dgm:prSet/>
      <dgm:spPr/>
      <dgm:t>
        <a:bodyPr/>
        <a:lstStyle/>
        <a:p>
          <a:endParaRPr lang="en-IN"/>
        </a:p>
      </dgm:t>
    </dgm:pt>
    <dgm:pt modelId="{0EB5F8FC-2F3A-47F7-8645-232064A4F5A5}" type="sibTrans" cxnId="{DCAEBBBD-7EE6-40BF-B24D-4DBFFB1D211A}">
      <dgm:prSet/>
      <dgm:spPr/>
      <dgm:t>
        <a:bodyPr/>
        <a:lstStyle/>
        <a:p>
          <a:endParaRPr lang="en-IN"/>
        </a:p>
      </dgm:t>
    </dgm:pt>
    <dgm:pt modelId="{5EEB15E8-EA5D-4B1C-9429-36A57939C288}" type="pres">
      <dgm:prSet presAssocID="{C7903638-A087-45F4-B32E-BB2C8094FA9F}" presName="cycleMatrixDiagram" presStyleCnt="0">
        <dgm:presLayoutVars>
          <dgm:chMax val="1"/>
          <dgm:dir/>
          <dgm:animLvl val="lvl"/>
          <dgm:resizeHandles val="exact"/>
        </dgm:presLayoutVars>
      </dgm:prSet>
      <dgm:spPr/>
    </dgm:pt>
    <dgm:pt modelId="{223C63BD-6A02-462E-8523-5D6458DC35D9}" type="pres">
      <dgm:prSet presAssocID="{C7903638-A087-45F4-B32E-BB2C8094FA9F}" presName="children" presStyleCnt="0"/>
      <dgm:spPr/>
    </dgm:pt>
    <dgm:pt modelId="{0D7972D3-DEE1-4E4F-AD07-55DF227619E4}" type="pres">
      <dgm:prSet presAssocID="{C7903638-A087-45F4-B32E-BB2C8094FA9F}" presName="child1group" presStyleCnt="0"/>
      <dgm:spPr/>
    </dgm:pt>
    <dgm:pt modelId="{D71CB25F-B3FC-4F14-953B-BA34B57D0611}" type="pres">
      <dgm:prSet presAssocID="{C7903638-A087-45F4-B32E-BB2C8094FA9F}" presName="child1" presStyleLbl="bgAcc1" presStyleIdx="0" presStyleCnt="4" custLinFactNeighborX="-25209" custLinFactNeighborY="8794"/>
      <dgm:spPr/>
    </dgm:pt>
    <dgm:pt modelId="{A6A00487-4FB2-458A-BB9A-D1A7C5598951}" type="pres">
      <dgm:prSet presAssocID="{C7903638-A087-45F4-B32E-BB2C8094FA9F}" presName="child1Text" presStyleLbl="bgAcc1" presStyleIdx="0" presStyleCnt="4">
        <dgm:presLayoutVars>
          <dgm:bulletEnabled val="1"/>
        </dgm:presLayoutVars>
      </dgm:prSet>
      <dgm:spPr/>
    </dgm:pt>
    <dgm:pt modelId="{B58FFA7C-60F8-46EE-8A37-B2006BF95C06}" type="pres">
      <dgm:prSet presAssocID="{C7903638-A087-45F4-B32E-BB2C8094FA9F}" presName="child2group" presStyleCnt="0"/>
      <dgm:spPr/>
    </dgm:pt>
    <dgm:pt modelId="{053348C3-69C4-4EF5-BDA9-EA738777E156}" type="pres">
      <dgm:prSet presAssocID="{C7903638-A087-45F4-B32E-BB2C8094FA9F}" presName="child2" presStyleLbl="bgAcc1" presStyleIdx="1" presStyleCnt="4" custLinFactNeighborX="25404" custLinFactNeighborY="8795"/>
      <dgm:spPr/>
    </dgm:pt>
    <dgm:pt modelId="{416ECC20-ED8D-4C46-B8E7-DEB97237F48F}" type="pres">
      <dgm:prSet presAssocID="{C7903638-A087-45F4-B32E-BB2C8094FA9F}" presName="child2Text" presStyleLbl="bgAcc1" presStyleIdx="1" presStyleCnt="4">
        <dgm:presLayoutVars>
          <dgm:bulletEnabled val="1"/>
        </dgm:presLayoutVars>
      </dgm:prSet>
      <dgm:spPr/>
    </dgm:pt>
    <dgm:pt modelId="{5DF3AF43-85F8-4F7A-9216-FFD3D14604C0}" type="pres">
      <dgm:prSet presAssocID="{C7903638-A087-45F4-B32E-BB2C8094FA9F}" presName="child3group" presStyleCnt="0"/>
      <dgm:spPr/>
    </dgm:pt>
    <dgm:pt modelId="{629B6772-0C1C-41E6-9167-7DCAF8A89442}" type="pres">
      <dgm:prSet presAssocID="{C7903638-A087-45F4-B32E-BB2C8094FA9F}" presName="child3" presStyleLbl="bgAcc1" presStyleIdx="2" presStyleCnt="4" custLinFactNeighborX="22030" custLinFactNeighborY="-2459"/>
      <dgm:spPr/>
    </dgm:pt>
    <dgm:pt modelId="{2EAB1495-8202-4621-95D5-AE45B52C7BEA}" type="pres">
      <dgm:prSet presAssocID="{C7903638-A087-45F4-B32E-BB2C8094FA9F}" presName="child3Text" presStyleLbl="bgAcc1" presStyleIdx="2" presStyleCnt="4">
        <dgm:presLayoutVars>
          <dgm:bulletEnabled val="1"/>
        </dgm:presLayoutVars>
      </dgm:prSet>
      <dgm:spPr/>
    </dgm:pt>
    <dgm:pt modelId="{ADD551EA-69E1-4BEC-8FFF-DA2B1075C6E3}" type="pres">
      <dgm:prSet presAssocID="{C7903638-A087-45F4-B32E-BB2C8094FA9F}" presName="child4group" presStyleCnt="0"/>
      <dgm:spPr/>
    </dgm:pt>
    <dgm:pt modelId="{92212F98-0401-4114-8AEC-649879D72C70}" type="pres">
      <dgm:prSet presAssocID="{C7903638-A087-45F4-B32E-BB2C8094FA9F}" presName="child4" presStyleLbl="bgAcc1" presStyleIdx="3" presStyleCnt="4" custLinFactNeighborX="-25531" custLinFactNeighborY="-3339"/>
      <dgm:spPr/>
    </dgm:pt>
    <dgm:pt modelId="{594FD3F4-1853-479D-AE59-BDB9CC271F6F}" type="pres">
      <dgm:prSet presAssocID="{C7903638-A087-45F4-B32E-BB2C8094FA9F}" presName="child4Text" presStyleLbl="bgAcc1" presStyleIdx="3" presStyleCnt="4">
        <dgm:presLayoutVars>
          <dgm:bulletEnabled val="1"/>
        </dgm:presLayoutVars>
      </dgm:prSet>
      <dgm:spPr/>
    </dgm:pt>
    <dgm:pt modelId="{1E87E2A9-A339-4E72-B0DD-1F37B43BD5F9}" type="pres">
      <dgm:prSet presAssocID="{C7903638-A087-45F4-B32E-BB2C8094FA9F}" presName="childPlaceholder" presStyleCnt="0"/>
      <dgm:spPr/>
    </dgm:pt>
    <dgm:pt modelId="{874B48FD-4822-41DE-9AEF-CEEE24079CB8}" type="pres">
      <dgm:prSet presAssocID="{C7903638-A087-45F4-B32E-BB2C8094FA9F}" presName="circle" presStyleCnt="0"/>
      <dgm:spPr/>
    </dgm:pt>
    <dgm:pt modelId="{99909481-E7A7-4F9E-B17E-7A708C067E0E}" type="pres">
      <dgm:prSet presAssocID="{C7903638-A087-45F4-B32E-BB2C8094FA9F}" presName="quadrant1" presStyleLbl="node1" presStyleIdx="0" presStyleCnt="4" custLinFactNeighborX="-2040" custLinFactNeighborY="-1990">
        <dgm:presLayoutVars>
          <dgm:chMax val="1"/>
          <dgm:bulletEnabled val="1"/>
        </dgm:presLayoutVars>
      </dgm:prSet>
      <dgm:spPr/>
    </dgm:pt>
    <dgm:pt modelId="{BCFDB81F-95ED-4C10-A90B-E25C9C21D8DA}" type="pres">
      <dgm:prSet presAssocID="{C7903638-A087-45F4-B32E-BB2C8094FA9F}" presName="quadrant2" presStyleLbl="node1" presStyleIdx="1" presStyleCnt="4" custLinFactNeighborX="2524" custLinFactNeighborY="-1990">
        <dgm:presLayoutVars>
          <dgm:chMax val="1"/>
          <dgm:bulletEnabled val="1"/>
        </dgm:presLayoutVars>
      </dgm:prSet>
      <dgm:spPr/>
    </dgm:pt>
    <dgm:pt modelId="{C6EB060D-1CC5-42AF-AD77-D8565E0CABC5}" type="pres">
      <dgm:prSet presAssocID="{C7903638-A087-45F4-B32E-BB2C8094FA9F}" presName="quadrant3" presStyleLbl="node1" presStyleIdx="2" presStyleCnt="4" custLinFactNeighborX="3249" custLinFactNeighborY="630">
        <dgm:presLayoutVars>
          <dgm:chMax val="1"/>
          <dgm:bulletEnabled val="1"/>
        </dgm:presLayoutVars>
      </dgm:prSet>
      <dgm:spPr/>
    </dgm:pt>
    <dgm:pt modelId="{C2BF554D-32FE-4EFB-8DEA-B95169201B0E}" type="pres">
      <dgm:prSet presAssocID="{C7903638-A087-45F4-B32E-BB2C8094FA9F}" presName="quadrant4" presStyleLbl="node1" presStyleIdx="3" presStyleCnt="4" custLinFactNeighborX="-2644" custLinFactNeighborY="630">
        <dgm:presLayoutVars>
          <dgm:chMax val="1"/>
          <dgm:bulletEnabled val="1"/>
        </dgm:presLayoutVars>
      </dgm:prSet>
      <dgm:spPr/>
    </dgm:pt>
    <dgm:pt modelId="{125B9B13-9EAF-4F62-939F-9F8798987E5A}" type="pres">
      <dgm:prSet presAssocID="{C7903638-A087-45F4-B32E-BB2C8094FA9F}" presName="quadrantPlaceholder" presStyleCnt="0"/>
      <dgm:spPr/>
    </dgm:pt>
    <dgm:pt modelId="{70A96615-3CE2-4D61-A561-0C2DDF23ECC4}" type="pres">
      <dgm:prSet presAssocID="{C7903638-A087-45F4-B32E-BB2C8094FA9F}" presName="center1" presStyleLbl="fgShp" presStyleIdx="0" presStyleCnt="2" custFlipHor="1" custScaleX="7354" custScaleY="70111" custLinFactX="18518" custLinFactY="100000" custLinFactNeighborX="100000" custLinFactNeighborY="119020"/>
      <dgm:spPr>
        <a:solidFill>
          <a:schemeClr val="tx1"/>
        </a:solidFill>
      </dgm:spPr>
    </dgm:pt>
    <dgm:pt modelId="{407DB250-30A2-4735-9796-2D9488C4EFB6}" type="pres">
      <dgm:prSet presAssocID="{C7903638-A087-45F4-B32E-BB2C8094FA9F}" presName="center2" presStyleLbl="fgShp" presStyleIdx="1" presStyleCnt="2" custScaleX="26655" custScaleY="33668" custLinFactX="78492" custLinFactY="200000" custLinFactNeighborX="100000" custLinFactNeighborY="225311"/>
      <dgm:spPr>
        <a:solidFill>
          <a:schemeClr val="tx1"/>
        </a:solidFill>
      </dgm:spPr>
    </dgm:pt>
  </dgm:ptLst>
  <dgm:cxnLst>
    <dgm:cxn modelId="{40B68B28-DEC0-41DE-A55C-4C82B496A410}" type="presOf" srcId="{B7DBA32D-5D12-42DA-B9D4-041D19406FEB}" destId="{BCFDB81F-95ED-4C10-A90B-E25C9C21D8DA}" srcOrd="0" destOrd="0" presId="urn:microsoft.com/office/officeart/2005/8/layout/cycle4"/>
    <dgm:cxn modelId="{C0B1422A-3674-4467-A8A5-913367C3BA40}" srcId="{B7DBA32D-5D12-42DA-B9D4-041D19406FEB}" destId="{3D32FC67-D665-410D-9F40-23C362D9D611}" srcOrd="1" destOrd="0" parTransId="{D51020C5-5E0C-4135-B3C7-381966B2A6C9}" sibTransId="{C7C626D3-18BB-40B3-9CC4-386AC7845C9D}"/>
    <dgm:cxn modelId="{678A1D31-E3CE-497E-BC7A-D5C4668F9C88}" srcId="{C7903638-A087-45F4-B32E-BB2C8094FA9F}" destId="{BE44BCF6-E58A-4500-BAEB-79F8D60DFF6D}" srcOrd="0" destOrd="0" parTransId="{75B0F9E7-9BCF-4284-BF71-59A6F24396CE}" sibTransId="{F5C358D8-409D-43E2-A6D8-12C7A14A1C23}"/>
    <dgm:cxn modelId="{E34C9136-5684-448A-9292-2FAE31A4E6B7}" type="presOf" srcId="{80499FCF-67EA-4453-97DA-7E5C659FF435}" destId="{2EAB1495-8202-4621-95D5-AE45B52C7BEA}" srcOrd="1" destOrd="0" presId="urn:microsoft.com/office/officeart/2005/8/layout/cycle4"/>
    <dgm:cxn modelId="{DC095C3E-5492-4606-B9FA-C6F212024204}" type="presOf" srcId="{03D20B9F-9031-4F77-885E-35EC90A0BD8E}" destId="{C6EB060D-1CC5-42AF-AD77-D8565E0CABC5}" srcOrd="0" destOrd="0" presId="urn:microsoft.com/office/officeart/2005/8/layout/cycle4"/>
    <dgm:cxn modelId="{B232255E-3C8F-4BDE-A238-D347FBA2C225}" type="presOf" srcId="{BE44BCF6-E58A-4500-BAEB-79F8D60DFF6D}" destId="{99909481-E7A7-4F9E-B17E-7A708C067E0E}" srcOrd="0" destOrd="0" presId="urn:microsoft.com/office/officeart/2005/8/layout/cycle4"/>
    <dgm:cxn modelId="{8D862464-5E8F-4B14-BB00-CFCF1FF36B96}" srcId="{03D20B9F-9031-4F77-885E-35EC90A0BD8E}" destId="{80499FCF-67EA-4453-97DA-7E5C659FF435}" srcOrd="0" destOrd="0" parTransId="{2C5651A7-2693-43AB-856D-A9D4002E12B5}" sibTransId="{B1AFC270-8ECB-4C18-B631-8E63FFC3656D}"/>
    <dgm:cxn modelId="{92A07564-3CD1-4419-80D4-C30E4B444412}" type="presOf" srcId="{7563B59F-65F5-4297-B70D-DCDCFF4263A6}" destId="{D71CB25F-B3FC-4F14-953B-BA34B57D0611}" srcOrd="0" destOrd="0" presId="urn:microsoft.com/office/officeart/2005/8/layout/cycle4"/>
    <dgm:cxn modelId="{7F9B7069-C5DB-4431-BB73-AF5FAFAAE1D9}" type="presOf" srcId="{8FE86F0B-729F-4001-BDE9-91158DB8F018}" destId="{92212F98-0401-4114-8AEC-649879D72C70}" srcOrd="0" destOrd="0" presId="urn:microsoft.com/office/officeart/2005/8/layout/cycle4"/>
    <dgm:cxn modelId="{0B17286A-DA2F-4915-9884-ED47E748C8D2}" type="presOf" srcId="{D7B9D867-116F-4370-9902-852C9E3AD143}" destId="{D71CB25F-B3FC-4F14-953B-BA34B57D0611}" srcOrd="0" destOrd="1" presId="urn:microsoft.com/office/officeart/2005/8/layout/cycle4"/>
    <dgm:cxn modelId="{56221753-CEC9-49E1-B92D-64D85C7F1366}" type="presOf" srcId="{8FE86F0B-729F-4001-BDE9-91158DB8F018}" destId="{594FD3F4-1853-479D-AE59-BDB9CC271F6F}" srcOrd="1" destOrd="0" presId="urn:microsoft.com/office/officeart/2005/8/layout/cycle4"/>
    <dgm:cxn modelId="{61E94E74-FE72-4380-8546-FD3331021419}" type="presOf" srcId="{7563B59F-65F5-4297-B70D-DCDCFF4263A6}" destId="{A6A00487-4FB2-458A-BB9A-D1A7C5598951}" srcOrd="1" destOrd="0" presId="urn:microsoft.com/office/officeart/2005/8/layout/cycle4"/>
    <dgm:cxn modelId="{34BB067C-C69A-42F8-9A72-21E7C28E7BD8}" type="presOf" srcId="{418EF210-C6C5-46FF-AD64-86F738D2602B}" destId="{D71CB25F-B3FC-4F14-953B-BA34B57D0611}" srcOrd="0" destOrd="2" presId="urn:microsoft.com/office/officeart/2005/8/layout/cycle4"/>
    <dgm:cxn modelId="{EA5F1780-084A-41A2-8820-DFB0B6CF92DC}" type="presOf" srcId="{C7903638-A087-45F4-B32E-BB2C8094FA9F}" destId="{5EEB15E8-EA5D-4B1C-9429-36A57939C288}" srcOrd="0" destOrd="0" presId="urn:microsoft.com/office/officeart/2005/8/layout/cycle4"/>
    <dgm:cxn modelId="{69784583-EC9F-41D0-95E3-E544DC81F6F0}" srcId="{C7903638-A087-45F4-B32E-BB2C8094FA9F}" destId="{293E0C7C-39C6-4E20-B9DD-D3DCD3AB64D4}" srcOrd="3" destOrd="0" parTransId="{6C6990A5-A2C8-4096-95D9-1A8F34B86155}" sibTransId="{45CDCBD3-92AB-46E5-9516-E3AF794CE83B}"/>
    <dgm:cxn modelId="{F26E8E8F-10F6-4915-9525-CC0CF7629E19}" type="presOf" srcId="{3D32FC67-D665-410D-9F40-23C362D9D611}" destId="{053348C3-69C4-4EF5-BDA9-EA738777E156}" srcOrd="0" destOrd="1" presId="urn:microsoft.com/office/officeart/2005/8/layout/cycle4"/>
    <dgm:cxn modelId="{A64AF590-F3DD-4A69-B466-D9FA143D2B63}" srcId="{BE44BCF6-E58A-4500-BAEB-79F8D60DFF6D}" destId="{D7B9D867-116F-4370-9902-852C9E3AD143}" srcOrd="1" destOrd="0" parTransId="{980296F0-4F5E-4E79-9F06-49BD49736F01}" sibTransId="{9F81CD7F-548A-4C3E-A922-D0F23564F2D1}"/>
    <dgm:cxn modelId="{45F07A9A-D764-442F-8008-45E0BA251D48}" type="presOf" srcId="{3D32FC67-D665-410D-9F40-23C362D9D611}" destId="{416ECC20-ED8D-4C46-B8E7-DEB97237F48F}" srcOrd="1" destOrd="1" presId="urn:microsoft.com/office/officeart/2005/8/layout/cycle4"/>
    <dgm:cxn modelId="{C045859B-27ED-468B-89FD-62D04E2AD357}" type="presOf" srcId="{80499FCF-67EA-4453-97DA-7E5C659FF435}" destId="{629B6772-0C1C-41E6-9167-7DCAF8A89442}" srcOrd="0" destOrd="0" presId="urn:microsoft.com/office/officeart/2005/8/layout/cycle4"/>
    <dgm:cxn modelId="{1B5A90AF-D9B0-4B53-BE7E-28927E21F2F7}" srcId="{293E0C7C-39C6-4E20-B9DD-D3DCD3AB64D4}" destId="{8FE86F0B-729F-4001-BDE9-91158DB8F018}" srcOrd="0" destOrd="0" parTransId="{EDBC8CB6-60AE-4A2B-AA2D-6E6355ED0A61}" sibTransId="{0BCF10A6-C338-46BE-B389-5E661FBF3839}"/>
    <dgm:cxn modelId="{370267B3-FC85-434E-85B0-4AA86BCF9443}" type="presOf" srcId="{293E0C7C-39C6-4E20-B9DD-D3DCD3AB64D4}" destId="{C2BF554D-32FE-4EFB-8DEA-B95169201B0E}" srcOrd="0" destOrd="0" presId="urn:microsoft.com/office/officeart/2005/8/layout/cycle4"/>
    <dgm:cxn modelId="{DE5A69B6-F0FA-496E-9664-E416A58DCB2C}" type="presOf" srcId="{418EF210-C6C5-46FF-AD64-86F738D2602B}" destId="{A6A00487-4FB2-458A-BB9A-D1A7C5598951}" srcOrd="1" destOrd="2" presId="urn:microsoft.com/office/officeart/2005/8/layout/cycle4"/>
    <dgm:cxn modelId="{DCAEBBBD-7EE6-40BF-B24D-4DBFFB1D211A}" srcId="{B7DBA32D-5D12-42DA-B9D4-041D19406FEB}" destId="{C9B8CA68-95BF-4FE6-A68F-7506C0336776}" srcOrd="0" destOrd="0" parTransId="{343D64DE-D3DE-4FAD-9872-1B88AA281087}" sibTransId="{0EB5F8FC-2F3A-47F7-8645-232064A4F5A5}"/>
    <dgm:cxn modelId="{48DB79BE-4515-4A1D-B823-629D254F4264}" type="presOf" srcId="{D7B9D867-116F-4370-9902-852C9E3AD143}" destId="{A6A00487-4FB2-458A-BB9A-D1A7C5598951}" srcOrd="1" destOrd="1" presId="urn:microsoft.com/office/officeart/2005/8/layout/cycle4"/>
    <dgm:cxn modelId="{3D0396C0-547E-45C0-A00C-2C7A77B1B710}" type="presOf" srcId="{C9B8CA68-95BF-4FE6-A68F-7506C0336776}" destId="{416ECC20-ED8D-4C46-B8E7-DEB97237F48F}" srcOrd="1" destOrd="0" presId="urn:microsoft.com/office/officeart/2005/8/layout/cycle4"/>
    <dgm:cxn modelId="{B8B792C6-A72D-482A-828E-651CCD74A4F5}" srcId="{BE44BCF6-E58A-4500-BAEB-79F8D60DFF6D}" destId="{7563B59F-65F5-4297-B70D-DCDCFF4263A6}" srcOrd="0" destOrd="0" parTransId="{6DB33804-896E-4EC2-9F85-B1E63705FCC5}" sibTransId="{DEF893DE-D500-478D-AB33-82B75CEB8E33}"/>
    <dgm:cxn modelId="{F420D6E5-3824-4615-80F6-4D881F3654C8}" type="presOf" srcId="{C9B8CA68-95BF-4FE6-A68F-7506C0336776}" destId="{053348C3-69C4-4EF5-BDA9-EA738777E156}" srcOrd="0" destOrd="0" presId="urn:microsoft.com/office/officeart/2005/8/layout/cycle4"/>
    <dgm:cxn modelId="{6E2DD4F0-3083-4D4D-8AAD-CAB17684AEF5}" srcId="{BE44BCF6-E58A-4500-BAEB-79F8D60DFF6D}" destId="{418EF210-C6C5-46FF-AD64-86F738D2602B}" srcOrd="2" destOrd="0" parTransId="{ABE8051D-D81B-49FB-A36C-F89A6C2FB10A}" sibTransId="{5B75F1A8-871B-409C-AC1C-BE9318965398}"/>
    <dgm:cxn modelId="{C39633F1-8AD8-4ECD-BF77-EFC65C7377A1}" srcId="{C7903638-A087-45F4-B32E-BB2C8094FA9F}" destId="{03D20B9F-9031-4F77-885E-35EC90A0BD8E}" srcOrd="2" destOrd="0" parTransId="{71E0E107-4298-4823-83F3-B55E65C011D0}" sibTransId="{2CDC2E38-F8C1-416D-AE67-DD002E895184}"/>
    <dgm:cxn modelId="{945BECF3-9468-4654-A4F9-1E5CD5AB8B9C}" srcId="{C7903638-A087-45F4-B32E-BB2C8094FA9F}" destId="{B7DBA32D-5D12-42DA-B9D4-041D19406FEB}" srcOrd="1" destOrd="0" parTransId="{A2E38DA2-9A62-4DED-93F0-4332B372B8BF}" sibTransId="{F636BF0F-C181-48E7-B963-9D4399A98CDB}"/>
    <dgm:cxn modelId="{9C410E92-01CF-41B5-A655-103075668550}" type="presParOf" srcId="{5EEB15E8-EA5D-4B1C-9429-36A57939C288}" destId="{223C63BD-6A02-462E-8523-5D6458DC35D9}" srcOrd="0" destOrd="0" presId="urn:microsoft.com/office/officeart/2005/8/layout/cycle4"/>
    <dgm:cxn modelId="{60B4364A-30BD-434D-A5F3-694F82A41948}" type="presParOf" srcId="{223C63BD-6A02-462E-8523-5D6458DC35D9}" destId="{0D7972D3-DEE1-4E4F-AD07-55DF227619E4}" srcOrd="0" destOrd="0" presId="urn:microsoft.com/office/officeart/2005/8/layout/cycle4"/>
    <dgm:cxn modelId="{D45EAF05-2521-4238-B341-812E34AD912D}" type="presParOf" srcId="{0D7972D3-DEE1-4E4F-AD07-55DF227619E4}" destId="{D71CB25F-B3FC-4F14-953B-BA34B57D0611}" srcOrd="0" destOrd="0" presId="urn:microsoft.com/office/officeart/2005/8/layout/cycle4"/>
    <dgm:cxn modelId="{49EBCA8B-29AE-4435-AD8E-56BF8335AB53}" type="presParOf" srcId="{0D7972D3-DEE1-4E4F-AD07-55DF227619E4}" destId="{A6A00487-4FB2-458A-BB9A-D1A7C5598951}" srcOrd="1" destOrd="0" presId="urn:microsoft.com/office/officeart/2005/8/layout/cycle4"/>
    <dgm:cxn modelId="{6AD9E71F-CE13-4E00-AFE5-2393412A8656}" type="presParOf" srcId="{223C63BD-6A02-462E-8523-5D6458DC35D9}" destId="{B58FFA7C-60F8-46EE-8A37-B2006BF95C06}" srcOrd="1" destOrd="0" presId="urn:microsoft.com/office/officeart/2005/8/layout/cycle4"/>
    <dgm:cxn modelId="{A6270A1A-A5D5-4D8C-B41F-7C177E93704C}" type="presParOf" srcId="{B58FFA7C-60F8-46EE-8A37-B2006BF95C06}" destId="{053348C3-69C4-4EF5-BDA9-EA738777E156}" srcOrd="0" destOrd="0" presId="urn:microsoft.com/office/officeart/2005/8/layout/cycle4"/>
    <dgm:cxn modelId="{9A42318E-70A9-4878-92D9-13D07151898C}" type="presParOf" srcId="{B58FFA7C-60F8-46EE-8A37-B2006BF95C06}" destId="{416ECC20-ED8D-4C46-B8E7-DEB97237F48F}" srcOrd="1" destOrd="0" presId="urn:microsoft.com/office/officeart/2005/8/layout/cycle4"/>
    <dgm:cxn modelId="{358892F0-89DD-48F3-9E82-A5DEF240AEEA}" type="presParOf" srcId="{223C63BD-6A02-462E-8523-5D6458DC35D9}" destId="{5DF3AF43-85F8-4F7A-9216-FFD3D14604C0}" srcOrd="2" destOrd="0" presId="urn:microsoft.com/office/officeart/2005/8/layout/cycle4"/>
    <dgm:cxn modelId="{FF62B85E-8291-4406-93FD-229B7535BB04}" type="presParOf" srcId="{5DF3AF43-85F8-4F7A-9216-FFD3D14604C0}" destId="{629B6772-0C1C-41E6-9167-7DCAF8A89442}" srcOrd="0" destOrd="0" presId="urn:microsoft.com/office/officeart/2005/8/layout/cycle4"/>
    <dgm:cxn modelId="{33296E2C-CC96-4525-89E0-FFFE36E81DED}" type="presParOf" srcId="{5DF3AF43-85F8-4F7A-9216-FFD3D14604C0}" destId="{2EAB1495-8202-4621-95D5-AE45B52C7BEA}" srcOrd="1" destOrd="0" presId="urn:microsoft.com/office/officeart/2005/8/layout/cycle4"/>
    <dgm:cxn modelId="{D7EB9A68-0F7B-40D7-A32A-D614727F435C}" type="presParOf" srcId="{223C63BD-6A02-462E-8523-5D6458DC35D9}" destId="{ADD551EA-69E1-4BEC-8FFF-DA2B1075C6E3}" srcOrd="3" destOrd="0" presId="urn:microsoft.com/office/officeart/2005/8/layout/cycle4"/>
    <dgm:cxn modelId="{F63B15AD-1599-45CD-BAC4-7F6596E0A866}" type="presParOf" srcId="{ADD551EA-69E1-4BEC-8FFF-DA2B1075C6E3}" destId="{92212F98-0401-4114-8AEC-649879D72C70}" srcOrd="0" destOrd="0" presId="urn:microsoft.com/office/officeart/2005/8/layout/cycle4"/>
    <dgm:cxn modelId="{9665D9D1-2AFE-4B35-8AF5-C51C94B54BF8}" type="presParOf" srcId="{ADD551EA-69E1-4BEC-8FFF-DA2B1075C6E3}" destId="{594FD3F4-1853-479D-AE59-BDB9CC271F6F}" srcOrd="1" destOrd="0" presId="urn:microsoft.com/office/officeart/2005/8/layout/cycle4"/>
    <dgm:cxn modelId="{995B951C-2EB2-4833-9606-BB3AA7CF6B3A}" type="presParOf" srcId="{223C63BD-6A02-462E-8523-5D6458DC35D9}" destId="{1E87E2A9-A339-4E72-B0DD-1F37B43BD5F9}" srcOrd="4" destOrd="0" presId="urn:microsoft.com/office/officeart/2005/8/layout/cycle4"/>
    <dgm:cxn modelId="{9BDFC11D-C3ED-419D-9B7D-4AAF2A95F9FE}" type="presParOf" srcId="{5EEB15E8-EA5D-4B1C-9429-36A57939C288}" destId="{874B48FD-4822-41DE-9AEF-CEEE24079CB8}" srcOrd="1" destOrd="0" presId="urn:microsoft.com/office/officeart/2005/8/layout/cycle4"/>
    <dgm:cxn modelId="{0CA7990F-427B-4798-8864-579EF12A831B}" type="presParOf" srcId="{874B48FD-4822-41DE-9AEF-CEEE24079CB8}" destId="{99909481-E7A7-4F9E-B17E-7A708C067E0E}" srcOrd="0" destOrd="0" presId="urn:microsoft.com/office/officeart/2005/8/layout/cycle4"/>
    <dgm:cxn modelId="{5F73ABC9-7023-4797-A0D6-14ECFD506172}" type="presParOf" srcId="{874B48FD-4822-41DE-9AEF-CEEE24079CB8}" destId="{BCFDB81F-95ED-4C10-A90B-E25C9C21D8DA}" srcOrd="1" destOrd="0" presId="urn:microsoft.com/office/officeart/2005/8/layout/cycle4"/>
    <dgm:cxn modelId="{072D8FBE-3F65-4900-871B-697E2C0BD9BA}" type="presParOf" srcId="{874B48FD-4822-41DE-9AEF-CEEE24079CB8}" destId="{C6EB060D-1CC5-42AF-AD77-D8565E0CABC5}" srcOrd="2" destOrd="0" presId="urn:microsoft.com/office/officeart/2005/8/layout/cycle4"/>
    <dgm:cxn modelId="{A098E2FF-0AD0-442B-B1BB-CBE1C7DC93FA}" type="presParOf" srcId="{874B48FD-4822-41DE-9AEF-CEEE24079CB8}" destId="{C2BF554D-32FE-4EFB-8DEA-B95169201B0E}" srcOrd="3" destOrd="0" presId="urn:microsoft.com/office/officeart/2005/8/layout/cycle4"/>
    <dgm:cxn modelId="{1EE2FDB8-AD83-44E2-B0E8-C6C30E1FC149}" type="presParOf" srcId="{874B48FD-4822-41DE-9AEF-CEEE24079CB8}" destId="{125B9B13-9EAF-4F62-939F-9F8798987E5A}" srcOrd="4" destOrd="0" presId="urn:microsoft.com/office/officeart/2005/8/layout/cycle4"/>
    <dgm:cxn modelId="{18DDC0C5-AB49-425E-B105-E61816AB09BB}" type="presParOf" srcId="{5EEB15E8-EA5D-4B1C-9429-36A57939C288}" destId="{70A96615-3CE2-4D61-A561-0C2DDF23ECC4}" srcOrd="2" destOrd="0" presId="urn:microsoft.com/office/officeart/2005/8/layout/cycle4"/>
    <dgm:cxn modelId="{E8183AC2-EF77-4213-9102-5B9ACD21B871}" type="presParOf" srcId="{5EEB15E8-EA5D-4B1C-9429-36A57939C288}" destId="{407DB250-30A2-4735-9796-2D9488C4EFB6}"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9F8D6CD-520A-4EF6-B27F-78FC2CC1DEBB}" type="doc">
      <dgm:prSet loTypeId="urn:microsoft.com/office/officeart/2008/layout/AscendingPictureAccentProcess" loCatId="process" qsTypeId="urn:microsoft.com/office/officeart/2005/8/quickstyle/simple1" qsCatId="simple" csTypeId="urn:microsoft.com/office/officeart/2005/8/colors/colorful1" csCatId="colorful" phldr="1"/>
      <dgm:spPr/>
      <dgm:t>
        <a:bodyPr/>
        <a:lstStyle/>
        <a:p>
          <a:endParaRPr lang="en-IN"/>
        </a:p>
      </dgm:t>
    </dgm:pt>
    <dgm:pt modelId="{F3CBFA72-239D-4A15-AC02-DF7198FB60DD}">
      <dgm:prSet phldrT="[Text]" custT="1"/>
      <dgm:spPr/>
      <dgm:t>
        <a:bodyPr/>
        <a:lstStyle/>
        <a:p>
          <a:r>
            <a:rPr lang="en-IN" sz="1600" b="1" dirty="0">
              <a:solidFill>
                <a:schemeClr val="bg1"/>
              </a:solidFill>
            </a:rPr>
            <a:t>-4% -&gt; 10,088.06</a:t>
          </a:r>
        </a:p>
      </dgm:t>
    </dgm:pt>
    <dgm:pt modelId="{F82FB6E0-B418-4C09-9639-30A3443E1724}" type="parTrans" cxnId="{66BCB77B-C587-4F63-9EE7-BD584F7E9755}">
      <dgm:prSet/>
      <dgm:spPr/>
      <dgm:t>
        <a:bodyPr/>
        <a:lstStyle/>
        <a:p>
          <a:endParaRPr lang="en-IN"/>
        </a:p>
      </dgm:t>
    </dgm:pt>
    <dgm:pt modelId="{B4DA5084-A93D-4E47-A78B-0F5E75FEFC67}" type="sibTrans" cxnId="{66BCB77B-C587-4F63-9EE7-BD584F7E9755}">
      <dgm:prSet/>
      <dgm:spPr>
        <a:solidFill>
          <a:schemeClr val="accent2">
            <a:tint val="50000"/>
            <a:hueOff val="0"/>
            <a:satOff val="0"/>
            <a:lumOff val="0"/>
          </a:schemeClr>
        </a:solidFill>
      </dgm:spPr>
      <dgm:t>
        <a:bodyPr/>
        <a:lstStyle/>
        <a:p>
          <a:endParaRPr lang="en-IN"/>
        </a:p>
      </dgm:t>
    </dgm:pt>
    <dgm:pt modelId="{48B56759-7047-4576-A700-857B187AE0D2}">
      <dgm:prSet phldrT="[Text]" phldr="1"/>
      <dgm:spPr/>
      <dgm:t>
        <a:bodyPr/>
        <a:lstStyle/>
        <a:p>
          <a:endParaRPr lang="en-IN"/>
        </a:p>
      </dgm:t>
    </dgm:pt>
    <dgm:pt modelId="{32FEC328-A8DF-4B8D-9445-7B64432686A1}" type="parTrans" cxnId="{97D1D598-8F73-4E86-ACBA-C1BC838E4DEE}">
      <dgm:prSet/>
      <dgm:spPr/>
      <dgm:t>
        <a:bodyPr/>
        <a:lstStyle/>
        <a:p>
          <a:endParaRPr lang="en-IN"/>
        </a:p>
      </dgm:t>
    </dgm:pt>
    <dgm:pt modelId="{8F43BE86-41DA-4B0C-84EF-2FF45FB4CD13}" type="sibTrans" cxnId="{97D1D598-8F73-4E86-ACBA-C1BC838E4DEE}">
      <dgm:prSet/>
      <dgm:spPr/>
      <dgm:t>
        <a:bodyPr/>
        <a:lstStyle/>
        <a:p>
          <a:endParaRPr lang="en-IN"/>
        </a:p>
      </dgm:t>
    </dgm:pt>
    <dgm:pt modelId="{4887B9A1-F973-4738-9611-093634330709}">
      <dgm:prSet custT="1"/>
      <dgm:spPr/>
      <dgm:t>
        <a:bodyPr/>
        <a:lstStyle/>
        <a:p>
          <a:r>
            <a:rPr lang="en-IN" sz="1500" b="1" dirty="0">
              <a:solidFill>
                <a:schemeClr val="bg1"/>
              </a:solidFill>
            </a:rPr>
            <a:t>2% -&gt; $49,534.08</a:t>
          </a:r>
          <a:r>
            <a:rPr lang="en-IN" sz="1500" dirty="0"/>
            <a:t> </a:t>
          </a:r>
        </a:p>
      </dgm:t>
    </dgm:pt>
    <dgm:pt modelId="{68D60949-9665-4701-9441-3924D7A0C017}" type="parTrans" cxnId="{3563D918-65A3-42A4-86A5-93BF7AB38F01}">
      <dgm:prSet/>
      <dgm:spPr/>
      <dgm:t>
        <a:bodyPr/>
        <a:lstStyle/>
        <a:p>
          <a:endParaRPr lang="en-IN"/>
        </a:p>
      </dgm:t>
    </dgm:pt>
    <dgm:pt modelId="{626F5D87-6A38-415F-B388-A55CEEE23805}" type="sibTrans" cxnId="{3563D918-65A3-42A4-86A5-93BF7AB38F01}">
      <dgm:prSet/>
      <dgm:spPr>
        <a:solidFill>
          <a:schemeClr val="accent4">
            <a:tint val="50000"/>
            <a:hueOff val="0"/>
            <a:satOff val="0"/>
            <a:lumOff val="0"/>
          </a:schemeClr>
        </a:solidFill>
      </dgm:spPr>
      <dgm:t>
        <a:bodyPr/>
        <a:lstStyle/>
        <a:p>
          <a:endParaRPr lang="en-IN"/>
        </a:p>
      </dgm:t>
    </dgm:pt>
    <dgm:pt modelId="{9495C422-31E8-4BAF-8178-05F377AD9A75}">
      <dgm:prSet custT="1"/>
      <dgm:spPr/>
      <dgm:t>
        <a:bodyPr/>
        <a:lstStyle/>
        <a:p>
          <a:r>
            <a:rPr lang="en-IN" sz="1600" b="1" dirty="0">
              <a:solidFill>
                <a:schemeClr val="bg1"/>
              </a:solidFill>
            </a:rPr>
            <a:t>10% -&gt; $109,922.25</a:t>
          </a:r>
        </a:p>
      </dgm:t>
    </dgm:pt>
    <dgm:pt modelId="{1F09E2C9-29D7-4170-97B5-2023361667DF}" type="parTrans" cxnId="{DDFCE1FE-AF69-4BFE-BD84-6216059CB7DF}">
      <dgm:prSet/>
      <dgm:spPr/>
      <dgm:t>
        <a:bodyPr/>
        <a:lstStyle/>
        <a:p>
          <a:endParaRPr lang="en-IN"/>
        </a:p>
      </dgm:t>
    </dgm:pt>
    <dgm:pt modelId="{B0FDEA1F-A9E8-4F16-9EAD-C965E22666A2}" type="sibTrans" cxnId="{DDFCE1FE-AF69-4BFE-BD84-6216059CB7DF}">
      <dgm:prSet/>
      <dgm:spPr>
        <a:solidFill>
          <a:schemeClr val="accent3">
            <a:tint val="50000"/>
            <a:hueOff val="0"/>
            <a:satOff val="0"/>
            <a:lumOff val="0"/>
          </a:schemeClr>
        </a:solidFill>
      </dgm:spPr>
      <dgm:t>
        <a:bodyPr/>
        <a:lstStyle/>
        <a:p>
          <a:endParaRPr lang="en-IN"/>
        </a:p>
      </dgm:t>
    </dgm:pt>
    <dgm:pt modelId="{DF1CF275-158F-4615-93AF-D8F73B4A9537}" type="pres">
      <dgm:prSet presAssocID="{19F8D6CD-520A-4EF6-B27F-78FC2CC1DEBB}" presName="Name0" presStyleCnt="0">
        <dgm:presLayoutVars>
          <dgm:chMax val="7"/>
          <dgm:chPref val="7"/>
          <dgm:dir/>
        </dgm:presLayoutVars>
      </dgm:prSet>
      <dgm:spPr/>
    </dgm:pt>
    <dgm:pt modelId="{7F2F2C35-0083-457B-B5F8-F24256655519}" type="pres">
      <dgm:prSet presAssocID="{19F8D6CD-520A-4EF6-B27F-78FC2CC1DEBB}" presName="dot1" presStyleLbl="alignNode1" presStyleIdx="0" presStyleCnt="12"/>
      <dgm:spPr/>
    </dgm:pt>
    <dgm:pt modelId="{D94CF944-63C6-4E26-A252-B46E93783F5F}" type="pres">
      <dgm:prSet presAssocID="{19F8D6CD-520A-4EF6-B27F-78FC2CC1DEBB}" presName="dot2" presStyleLbl="alignNode1" presStyleIdx="1" presStyleCnt="12"/>
      <dgm:spPr/>
    </dgm:pt>
    <dgm:pt modelId="{98CEA92E-2691-44A8-AC77-79EC57FCE350}" type="pres">
      <dgm:prSet presAssocID="{19F8D6CD-520A-4EF6-B27F-78FC2CC1DEBB}" presName="dot3" presStyleLbl="alignNode1" presStyleIdx="2" presStyleCnt="12"/>
      <dgm:spPr/>
    </dgm:pt>
    <dgm:pt modelId="{1AC5856D-433D-4972-B442-5A6F24A9A8AC}" type="pres">
      <dgm:prSet presAssocID="{19F8D6CD-520A-4EF6-B27F-78FC2CC1DEBB}" presName="dot4" presStyleLbl="alignNode1" presStyleIdx="3" presStyleCnt="12"/>
      <dgm:spPr/>
    </dgm:pt>
    <dgm:pt modelId="{DC02434F-5973-4EA8-A8FD-3E0556A80A7B}" type="pres">
      <dgm:prSet presAssocID="{19F8D6CD-520A-4EF6-B27F-78FC2CC1DEBB}" presName="dot5" presStyleLbl="alignNode1" presStyleIdx="4" presStyleCnt="12"/>
      <dgm:spPr/>
    </dgm:pt>
    <dgm:pt modelId="{2A4B9884-A92F-4916-BF30-D84B81D2C0C3}" type="pres">
      <dgm:prSet presAssocID="{19F8D6CD-520A-4EF6-B27F-78FC2CC1DEBB}" presName="dotArrow1" presStyleLbl="alignNode1" presStyleIdx="5" presStyleCnt="12"/>
      <dgm:spPr>
        <a:solidFill>
          <a:schemeClr val="tx1"/>
        </a:solidFill>
        <a:ln>
          <a:noFill/>
        </a:ln>
      </dgm:spPr>
    </dgm:pt>
    <dgm:pt modelId="{5AB32647-5D25-4B96-899C-503DC78B9F88}" type="pres">
      <dgm:prSet presAssocID="{19F8D6CD-520A-4EF6-B27F-78FC2CC1DEBB}" presName="dotArrow2" presStyleLbl="alignNode1" presStyleIdx="6" presStyleCnt="12"/>
      <dgm:spPr>
        <a:solidFill>
          <a:schemeClr val="tx1"/>
        </a:solidFill>
        <a:ln>
          <a:noFill/>
        </a:ln>
      </dgm:spPr>
    </dgm:pt>
    <dgm:pt modelId="{ED02C8AF-5E76-4C20-B1D3-5F103BE340F8}" type="pres">
      <dgm:prSet presAssocID="{19F8D6CD-520A-4EF6-B27F-78FC2CC1DEBB}" presName="dotArrow3" presStyleLbl="alignNode1" presStyleIdx="7" presStyleCnt="12"/>
      <dgm:spPr>
        <a:solidFill>
          <a:schemeClr val="tx1"/>
        </a:solidFill>
        <a:ln>
          <a:noFill/>
        </a:ln>
      </dgm:spPr>
    </dgm:pt>
    <dgm:pt modelId="{A227469C-4342-4094-8D9B-94482D7E2E9E}" type="pres">
      <dgm:prSet presAssocID="{19F8D6CD-520A-4EF6-B27F-78FC2CC1DEBB}" presName="dotArrow4" presStyleLbl="alignNode1" presStyleIdx="8" presStyleCnt="12"/>
      <dgm:spPr>
        <a:solidFill>
          <a:schemeClr val="tx1"/>
        </a:solidFill>
        <a:ln>
          <a:noFill/>
        </a:ln>
      </dgm:spPr>
    </dgm:pt>
    <dgm:pt modelId="{7F5ED2FA-6F28-4A0C-B879-6B872729663D}" type="pres">
      <dgm:prSet presAssocID="{19F8D6CD-520A-4EF6-B27F-78FC2CC1DEBB}" presName="dotArrow5" presStyleLbl="alignNode1" presStyleIdx="9" presStyleCnt="12"/>
      <dgm:spPr>
        <a:solidFill>
          <a:schemeClr val="tx1"/>
        </a:solidFill>
        <a:ln>
          <a:noFill/>
        </a:ln>
      </dgm:spPr>
    </dgm:pt>
    <dgm:pt modelId="{A47F3DB3-D5BF-43CF-92BC-7AD7CC380F63}" type="pres">
      <dgm:prSet presAssocID="{19F8D6CD-520A-4EF6-B27F-78FC2CC1DEBB}" presName="dotArrow6" presStyleLbl="alignNode1" presStyleIdx="10" presStyleCnt="12"/>
      <dgm:spPr>
        <a:solidFill>
          <a:schemeClr val="tx1"/>
        </a:solidFill>
        <a:ln>
          <a:noFill/>
        </a:ln>
      </dgm:spPr>
    </dgm:pt>
    <dgm:pt modelId="{E8176CF9-D771-44A0-857F-D742FE009A7D}" type="pres">
      <dgm:prSet presAssocID="{19F8D6CD-520A-4EF6-B27F-78FC2CC1DEBB}" presName="dotArrow7" presStyleLbl="alignNode1" presStyleIdx="11" presStyleCnt="12"/>
      <dgm:spPr>
        <a:solidFill>
          <a:schemeClr val="tx1"/>
        </a:solidFill>
        <a:ln>
          <a:noFill/>
        </a:ln>
      </dgm:spPr>
    </dgm:pt>
    <dgm:pt modelId="{3B4C88FD-109E-4C07-8EB1-A4F373846378}" type="pres">
      <dgm:prSet presAssocID="{F3CBFA72-239D-4A15-AC02-DF7198FB60DD}" presName="parTx1" presStyleLbl="node1" presStyleIdx="0" presStyleCnt="3"/>
      <dgm:spPr/>
    </dgm:pt>
    <dgm:pt modelId="{E3EB45DF-C86A-4FF2-AEE0-58650FB28521}" type="pres">
      <dgm:prSet presAssocID="{B4DA5084-A93D-4E47-A78B-0F5E75FEFC67}" presName="picture1" presStyleCnt="0"/>
      <dgm:spPr/>
    </dgm:pt>
    <dgm:pt modelId="{EC3882DF-9450-404D-B3CF-73864E1E420F}" type="pres">
      <dgm:prSet presAssocID="{B4DA5084-A93D-4E47-A78B-0F5E75FEFC67}" presName="imageRepeatNode" presStyleLbl="fgImgPlace1" presStyleIdx="0" presStyleCnt="3"/>
      <dgm:spPr/>
    </dgm:pt>
    <dgm:pt modelId="{62AE33E7-1E76-4E08-9241-78F115D42119}" type="pres">
      <dgm:prSet presAssocID="{9495C422-31E8-4BAF-8178-05F377AD9A75}" presName="parTx2" presStyleLbl="node1" presStyleIdx="1" presStyleCnt="3" custLinFactNeighborX="186" custLinFactNeighborY="3179"/>
      <dgm:spPr/>
    </dgm:pt>
    <dgm:pt modelId="{37CD798C-12B8-4C70-B3FA-5B6DDB14AB16}" type="pres">
      <dgm:prSet presAssocID="{B0FDEA1F-A9E8-4F16-9EAD-C965E22666A2}" presName="picture2" presStyleCnt="0"/>
      <dgm:spPr/>
    </dgm:pt>
    <dgm:pt modelId="{24CC9466-9080-49E7-B5C3-FC02C6DED109}" type="pres">
      <dgm:prSet presAssocID="{B0FDEA1F-A9E8-4F16-9EAD-C965E22666A2}" presName="imageRepeatNode" presStyleLbl="fgImgPlace1" presStyleIdx="1" presStyleCnt="3"/>
      <dgm:spPr/>
    </dgm:pt>
    <dgm:pt modelId="{DB15896D-CE2E-4DB4-A1A0-077E6C8A672B}" type="pres">
      <dgm:prSet presAssocID="{4887B9A1-F973-4738-9611-093634330709}" presName="parTx3" presStyleLbl="node1" presStyleIdx="2" presStyleCnt="3" custLinFactNeighborX="-3051" custLinFactNeighborY="4650"/>
      <dgm:spPr/>
    </dgm:pt>
    <dgm:pt modelId="{A28B2449-4F36-4E7C-8F4F-A0E7F86EEFCB}" type="pres">
      <dgm:prSet presAssocID="{4887B9A1-F973-4738-9611-093634330709}" presName="desTx3" presStyleLbl="revTx" presStyleIdx="0" presStyleCnt="1">
        <dgm:presLayoutVars>
          <dgm:bulletEnabled val="1"/>
        </dgm:presLayoutVars>
      </dgm:prSet>
      <dgm:spPr/>
    </dgm:pt>
    <dgm:pt modelId="{F5C67E00-4378-494E-8565-A5A49D22C2F8}" type="pres">
      <dgm:prSet presAssocID="{626F5D87-6A38-415F-B388-A55CEEE23805}" presName="picture3" presStyleCnt="0"/>
      <dgm:spPr/>
    </dgm:pt>
    <dgm:pt modelId="{0CCA23B8-D3E8-45B6-A47D-8DF3CE363901}" type="pres">
      <dgm:prSet presAssocID="{626F5D87-6A38-415F-B388-A55CEEE23805}" presName="imageRepeatNode" presStyleLbl="fgImgPlace1" presStyleIdx="2" presStyleCnt="3" custLinFactNeighborY="744"/>
      <dgm:spPr/>
    </dgm:pt>
  </dgm:ptLst>
  <dgm:cxnLst>
    <dgm:cxn modelId="{3563D918-65A3-42A4-86A5-93BF7AB38F01}" srcId="{19F8D6CD-520A-4EF6-B27F-78FC2CC1DEBB}" destId="{4887B9A1-F973-4738-9611-093634330709}" srcOrd="2" destOrd="0" parTransId="{68D60949-9665-4701-9441-3924D7A0C017}" sibTransId="{626F5D87-6A38-415F-B388-A55CEEE23805}"/>
    <dgm:cxn modelId="{E47F025F-176F-4799-86DA-027D3CFDC8D2}" type="presOf" srcId="{B0FDEA1F-A9E8-4F16-9EAD-C965E22666A2}" destId="{24CC9466-9080-49E7-B5C3-FC02C6DED109}" srcOrd="0" destOrd="0" presId="urn:microsoft.com/office/officeart/2008/layout/AscendingPictureAccentProcess"/>
    <dgm:cxn modelId="{74CAE669-AC66-4498-9EF4-DC659096B7CC}" type="presOf" srcId="{48B56759-7047-4576-A700-857B187AE0D2}" destId="{A28B2449-4F36-4E7C-8F4F-A0E7F86EEFCB}" srcOrd="0" destOrd="0" presId="urn:microsoft.com/office/officeart/2008/layout/AscendingPictureAccentProcess"/>
    <dgm:cxn modelId="{DD1FAC4C-6758-4B5D-BDDE-46A8D26BB4A3}" type="presOf" srcId="{626F5D87-6A38-415F-B388-A55CEEE23805}" destId="{0CCA23B8-D3E8-45B6-A47D-8DF3CE363901}" srcOrd="0" destOrd="0" presId="urn:microsoft.com/office/officeart/2008/layout/AscendingPictureAccentProcess"/>
    <dgm:cxn modelId="{73211C51-067E-42D9-9B3C-F39A82C60D8C}" type="presOf" srcId="{B4DA5084-A93D-4E47-A78B-0F5E75FEFC67}" destId="{EC3882DF-9450-404D-B3CF-73864E1E420F}" srcOrd="0" destOrd="0" presId="urn:microsoft.com/office/officeart/2008/layout/AscendingPictureAccentProcess"/>
    <dgm:cxn modelId="{66BCB77B-C587-4F63-9EE7-BD584F7E9755}" srcId="{19F8D6CD-520A-4EF6-B27F-78FC2CC1DEBB}" destId="{F3CBFA72-239D-4A15-AC02-DF7198FB60DD}" srcOrd="0" destOrd="0" parTransId="{F82FB6E0-B418-4C09-9639-30A3443E1724}" sibTransId="{B4DA5084-A93D-4E47-A78B-0F5E75FEFC67}"/>
    <dgm:cxn modelId="{E512B994-93EC-4014-A53C-E58C1AC98DDF}" type="presOf" srcId="{9495C422-31E8-4BAF-8178-05F377AD9A75}" destId="{62AE33E7-1E76-4E08-9241-78F115D42119}" srcOrd="0" destOrd="0" presId="urn:microsoft.com/office/officeart/2008/layout/AscendingPictureAccentProcess"/>
    <dgm:cxn modelId="{97D1D598-8F73-4E86-ACBA-C1BC838E4DEE}" srcId="{4887B9A1-F973-4738-9611-093634330709}" destId="{48B56759-7047-4576-A700-857B187AE0D2}" srcOrd="0" destOrd="0" parTransId="{32FEC328-A8DF-4B8D-9445-7B64432686A1}" sibTransId="{8F43BE86-41DA-4B0C-84EF-2FF45FB4CD13}"/>
    <dgm:cxn modelId="{EE6ADEC0-ED9C-4086-865D-9F22D1D88842}" type="presOf" srcId="{F3CBFA72-239D-4A15-AC02-DF7198FB60DD}" destId="{3B4C88FD-109E-4C07-8EB1-A4F373846378}" srcOrd="0" destOrd="0" presId="urn:microsoft.com/office/officeart/2008/layout/AscendingPictureAccentProcess"/>
    <dgm:cxn modelId="{1940AAE1-DB69-4C1E-97FB-478A1423CF62}" type="presOf" srcId="{4887B9A1-F973-4738-9611-093634330709}" destId="{DB15896D-CE2E-4DB4-A1A0-077E6C8A672B}" srcOrd="0" destOrd="0" presId="urn:microsoft.com/office/officeart/2008/layout/AscendingPictureAccentProcess"/>
    <dgm:cxn modelId="{7DE871E4-4A85-41FB-A3AD-5705948347D6}" type="presOf" srcId="{19F8D6CD-520A-4EF6-B27F-78FC2CC1DEBB}" destId="{DF1CF275-158F-4615-93AF-D8F73B4A9537}" srcOrd="0" destOrd="0" presId="urn:microsoft.com/office/officeart/2008/layout/AscendingPictureAccentProcess"/>
    <dgm:cxn modelId="{DDFCE1FE-AF69-4BFE-BD84-6216059CB7DF}" srcId="{19F8D6CD-520A-4EF6-B27F-78FC2CC1DEBB}" destId="{9495C422-31E8-4BAF-8178-05F377AD9A75}" srcOrd="1" destOrd="0" parTransId="{1F09E2C9-29D7-4170-97B5-2023361667DF}" sibTransId="{B0FDEA1F-A9E8-4F16-9EAD-C965E22666A2}"/>
    <dgm:cxn modelId="{844568CC-FF77-427D-833E-054A14B3F854}" type="presParOf" srcId="{DF1CF275-158F-4615-93AF-D8F73B4A9537}" destId="{7F2F2C35-0083-457B-B5F8-F24256655519}" srcOrd="0" destOrd="0" presId="urn:microsoft.com/office/officeart/2008/layout/AscendingPictureAccentProcess"/>
    <dgm:cxn modelId="{B3E3FFE1-D1BA-4154-B19B-1B9B82672E1A}" type="presParOf" srcId="{DF1CF275-158F-4615-93AF-D8F73B4A9537}" destId="{D94CF944-63C6-4E26-A252-B46E93783F5F}" srcOrd="1" destOrd="0" presId="urn:microsoft.com/office/officeart/2008/layout/AscendingPictureAccentProcess"/>
    <dgm:cxn modelId="{8873771A-427D-4288-A408-35DF786A857B}" type="presParOf" srcId="{DF1CF275-158F-4615-93AF-D8F73B4A9537}" destId="{98CEA92E-2691-44A8-AC77-79EC57FCE350}" srcOrd="2" destOrd="0" presId="urn:microsoft.com/office/officeart/2008/layout/AscendingPictureAccentProcess"/>
    <dgm:cxn modelId="{885A3236-7503-4DEB-B36B-E564420D7B44}" type="presParOf" srcId="{DF1CF275-158F-4615-93AF-D8F73B4A9537}" destId="{1AC5856D-433D-4972-B442-5A6F24A9A8AC}" srcOrd="3" destOrd="0" presId="urn:microsoft.com/office/officeart/2008/layout/AscendingPictureAccentProcess"/>
    <dgm:cxn modelId="{D4EAB7B6-3B6D-4487-BCA6-EAA31BC8EE66}" type="presParOf" srcId="{DF1CF275-158F-4615-93AF-D8F73B4A9537}" destId="{DC02434F-5973-4EA8-A8FD-3E0556A80A7B}" srcOrd="4" destOrd="0" presId="urn:microsoft.com/office/officeart/2008/layout/AscendingPictureAccentProcess"/>
    <dgm:cxn modelId="{AB898DA6-043B-4452-B9A1-EA2596F757A3}" type="presParOf" srcId="{DF1CF275-158F-4615-93AF-D8F73B4A9537}" destId="{2A4B9884-A92F-4916-BF30-D84B81D2C0C3}" srcOrd="5" destOrd="0" presId="urn:microsoft.com/office/officeart/2008/layout/AscendingPictureAccentProcess"/>
    <dgm:cxn modelId="{EA827890-684A-4EE9-813E-FF3E6AA2DB00}" type="presParOf" srcId="{DF1CF275-158F-4615-93AF-D8F73B4A9537}" destId="{5AB32647-5D25-4B96-899C-503DC78B9F88}" srcOrd="6" destOrd="0" presId="urn:microsoft.com/office/officeart/2008/layout/AscendingPictureAccentProcess"/>
    <dgm:cxn modelId="{09A08485-E998-438D-B738-15C9D1B1D16A}" type="presParOf" srcId="{DF1CF275-158F-4615-93AF-D8F73B4A9537}" destId="{ED02C8AF-5E76-4C20-B1D3-5F103BE340F8}" srcOrd="7" destOrd="0" presId="urn:microsoft.com/office/officeart/2008/layout/AscendingPictureAccentProcess"/>
    <dgm:cxn modelId="{971C4353-4302-4576-AF5B-8A42840126C4}" type="presParOf" srcId="{DF1CF275-158F-4615-93AF-D8F73B4A9537}" destId="{A227469C-4342-4094-8D9B-94482D7E2E9E}" srcOrd="8" destOrd="0" presId="urn:microsoft.com/office/officeart/2008/layout/AscendingPictureAccentProcess"/>
    <dgm:cxn modelId="{E254FA6F-5C54-43D1-BA64-A423436642A6}" type="presParOf" srcId="{DF1CF275-158F-4615-93AF-D8F73B4A9537}" destId="{7F5ED2FA-6F28-4A0C-B879-6B872729663D}" srcOrd="9" destOrd="0" presId="urn:microsoft.com/office/officeart/2008/layout/AscendingPictureAccentProcess"/>
    <dgm:cxn modelId="{F34D9A82-1063-4807-9F77-B40C5273DC0D}" type="presParOf" srcId="{DF1CF275-158F-4615-93AF-D8F73B4A9537}" destId="{A47F3DB3-D5BF-43CF-92BC-7AD7CC380F63}" srcOrd="10" destOrd="0" presId="urn:microsoft.com/office/officeart/2008/layout/AscendingPictureAccentProcess"/>
    <dgm:cxn modelId="{C98A7FB3-E253-497E-9661-827C34B247D0}" type="presParOf" srcId="{DF1CF275-158F-4615-93AF-D8F73B4A9537}" destId="{E8176CF9-D771-44A0-857F-D742FE009A7D}" srcOrd="11" destOrd="0" presId="urn:microsoft.com/office/officeart/2008/layout/AscendingPictureAccentProcess"/>
    <dgm:cxn modelId="{65EE5E54-262D-4C00-9C49-7A54630CBBA1}" type="presParOf" srcId="{DF1CF275-158F-4615-93AF-D8F73B4A9537}" destId="{3B4C88FD-109E-4C07-8EB1-A4F373846378}" srcOrd="12" destOrd="0" presId="urn:microsoft.com/office/officeart/2008/layout/AscendingPictureAccentProcess"/>
    <dgm:cxn modelId="{34B82536-BA7D-4D0A-8AAD-C40D0371B946}" type="presParOf" srcId="{DF1CF275-158F-4615-93AF-D8F73B4A9537}" destId="{E3EB45DF-C86A-4FF2-AEE0-58650FB28521}" srcOrd="13" destOrd="0" presId="urn:microsoft.com/office/officeart/2008/layout/AscendingPictureAccentProcess"/>
    <dgm:cxn modelId="{CFBEE1E6-3D57-441D-9C17-041991F9D195}" type="presParOf" srcId="{E3EB45DF-C86A-4FF2-AEE0-58650FB28521}" destId="{EC3882DF-9450-404D-B3CF-73864E1E420F}" srcOrd="0" destOrd="0" presId="urn:microsoft.com/office/officeart/2008/layout/AscendingPictureAccentProcess"/>
    <dgm:cxn modelId="{3CF385D9-13B9-4AB1-85DB-CE6196817608}" type="presParOf" srcId="{DF1CF275-158F-4615-93AF-D8F73B4A9537}" destId="{62AE33E7-1E76-4E08-9241-78F115D42119}" srcOrd="14" destOrd="0" presId="urn:microsoft.com/office/officeart/2008/layout/AscendingPictureAccentProcess"/>
    <dgm:cxn modelId="{976E648C-99DD-4329-9B9F-FFB44CF58654}" type="presParOf" srcId="{DF1CF275-158F-4615-93AF-D8F73B4A9537}" destId="{37CD798C-12B8-4C70-B3FA-5B6DDB14AB16}" srcOrd="15" destOrd="0" presId="urn:microsoft.com/office/officeart/2008/layout/AscendingPictureAccentProcess"/>
    <dgm:cxn modelId="{37D90CFE-503A-48F6-865B-52084C62A17B}" type="presParOf" srcId="{37CD798C-12B8-4C70-B3FA-5B6DDB14AB16}" destId="{24CC9466-9080-49E7-B5C3-FC02C6DED109}" srcOrd="0" destOrd="0" presId="urn:microsoft.com/office/officeart/2008/layout/AscendingPictureAccentProcess"/>
    <dgm:cxn modelId="{7CDA702F-3FA3-450E-8ACA-244DC105E3B7}" type="presParOf" srcId="{DF1CF275-158F-4615-93AF-D8F73B4A9537}" destId="{DB15896D-CE2E-4DB4-A1A0-077E6C8A672B}" srcOrd="16" destOrd="0" presId="urn:microsoft.com/office/officeart/2008/layout/AscendingPictureAccentProcess"/>
    <dgm:cxn modelId="{406F0E3E-3D2F-4BE9-96BF-D1C6C69AF93D}" type="presParOf" srcId="{DF1CF275-158F-4615-93AF-D8F73B4A9537}" destId="{A28B2449-4F36-4E7C-8F4F-A0E7F86EEFCB}" srcOrd="17" destOrd="0" presId="urn:microsoft.com/office/officeart/2008/layout/AscendingPictureAccentProcess"/>
    <dgm:cxn modelId="{9BF5B0C4-4182-435C-AD1C-38C547DAC7C0}" type="presParOf" srcId="{DF1CF275-158F-4615-93AF-D8F73B4A9537}" destId="{F5C67E00-4378-494E-8565-A5A49D22C2F8}" srcOrd="18" destOrd="0" presId="urn:microsoft.com/office/officeart/2008/layout/AscendingPictureAccentProcess"/>
    <dgm:cxn modelId="{4510EE7B-0726-4923-A54F-284F8AB59077}" type="presParOf" srcId="{F5C67E00-4378-494E-8565-A5A49D22C2F8}" destId="{0CCA23B8-D3E8-45B6-A47D-8DF3CE36390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F8D6CD-520A-4EF6-B27F-78FC2CC1DEBB}" type="doc">
      <dgm:prSet loTypeId="urn:microsoft.com/office/officeart/2008/layout/AscendingPictureAccentProcess" loCatId="process" qsTypeId="urn:microsoft.com/office/officeart/2005/8/quickstyle/simple1" qsCatId="simple" csTypeId="urn:microsoft.com/office/officeart/2005/8/colors/colorful1" csCatId="colorful" phldr="1"/>
      <dgm:spPr/>
      <dgm:t>
        <a:bodyPr/>
        <a:lstStyle/>
        <a:p>
          <a:endParaRPr lang="en-IN"/>
        </a:p>
      </dgm:t>
    </dgm:pt>
    <dgm:pt modelId="{F3CBFA72-239D-4A15-AC02-DF7198FB60DD}">
      <dgm:prSet phldrT="[Text]" custT="1"/>
      <dgm:spPr/>
      <dgm:t>
        <a:bodyPr/>
        <a:lstStyle/>
        <a:p>
          <a:r>
            <a:rPr lang="en-IN" sz="1600" b="1" dirty="0">
              <a:solidFill>
                <a:schemeClr val="bg1"/>
              </a:solidFill>
            </a:rPr>
            <a:t>-4% -&gt; 5,336.43</a:t>
          </a:r>
        </a:p>
      </dgm:t>
    </dgm:pt>
    <dgm:pt modelId="{F82FB6E0-B418-4C09-9639-30A3443E1724}" type="parTrans" cxnId="{66BCB77B-C587-4F63-9EE7-BD584F7E9755}">
      <dgm:prSet/>
      <dgm:spPr/>
      <dgm:t>
        <a:bodyPr/>
        <a:lstStyle/>
        <a:p>
          <a:endParaRPr lang="en-IN"/>
        </a:p>
      </dgm:t>
    </dgm:pt>
    <dgm:pt modelId="{B4DA5084-A93D-4E47-A78B-0F5E75FEFC67}" type="sibTrans" cxnId="{66BCB77B-C587-4F63-9EE7-BD584F7E9755}">
      <dgm:prSet/>
      <dgm:spPr>
        <a:solidFill>
          <a:schemeClr val="accent2">
            <a:tint val="50000"/>
            <a:hueOff val="0"/>
            <a:satOff val="0"/>
            <a:lumOff val="0"/>
          </a:schemeClr>
        </a:solidFill>
      </dgm:spPr>
      <dgm:t>
        <a:bodyPr/>
        <a:lstStyle/>
        <a:p>
          <a:endParaRPr lang="en-IN"/>
        </a:p>
      </dgm:t>
    </dgm:pt>
    <dgm:pt modelId="{48B56759-7047-4576-A700-857B187AE0D2}">
      <dgm:prSet phldrT="[Text]" phldr="1"/>
      <dgm:spPr/>
      <dgm:t>
        <a:bodyPr/>
        <a:lstStyle/>
        <a:p>
          <a:endParaRPr lang="en-IN"/>
        </a:p>
      </dgm:t>
    </dgm:pt>
    <dgm:pt modelId="{32FEC328-A8DF-4B8D-9445-7B64432686A1}" type="parTrans" cxnId="{97D1D598-8F73-4E86-ACBA-C1BC838E4DEE}">
      <dgm:prSet/>
      <dgm:spPr/>
      <dgm:t>
        <a:bodyPr/>
        <a:lstStyle/>
        <a:p>
          <a:endParaRPr lang="en-IN"/>
        </a:p>
      </dgm:t>
    </dgm:pt>
    <dgm:pt modelId="{8F43BE86-41DA-4B0C-84EF-2FF45FB4CD13}" type="sibTrans" cxnId="{97D1D598-8F73-4E86-ACBA-C1BC838E4DEE}">
      <dgm:prSet/>
      <dgm:spPr/>
      <dgm:t>
        <a:bodyPr/>
        <a:lstStyle/>
        <a:p>
          <a:endParaRPr lang="en-IN"/>
        </a:p>
      </dgm:t>
    </dgm:pt>
    <dgm:pt modelId="{4887B9A1-F973-4738-9611-093634330709}">
      <dgm:prSet custT="1"/>
      <dgm:spPr/>
      <dgm:t>
        <a:bodyPr/>
        <a:lstStyle/>
        <a:p>
          <a:r>
            <a:rPr lang="en-IN" sz="1600" b="1" dirty="0">
              <a:solidFill>
                <a:schemeClr val="bg1"/>
              </a:solidFill>
            </a:rPr>
            <a:t>2% -&gt; </a:t>
          </a:r>
          <a:r>
            <a:rPr lang="en-US" sz="1600" b="1" dirty="0">
              <a:solidFill>
                <a:schemeClr val="bg1"/>
              </a:solidFill>
              <a:latin typeface="Calibri"/>
              <a:ea typeface="Calibri"/>
              <a:cs typeface="Calibri"/>
              <a:sym typeface="Calibri"/>
            </a:rPr>
            <a:t>$44,782.45</a:t>
          </a:r>
          <a:r>
            <a:rPr lang="en-IN" sz="1600" b="1" dirty="0">
              <a:solidFill>
                <a:schemeClr val="bg1"/>
              </a:solidFill>
            </a:rPr>
            <a:t> </a:t>
          </a:r>
        </a:p>
      </dgm:t>
    </dgm:pt>
    <dgm:pt modelId="{68D60949-9665-4701-9441-3924D7A0C017}" type="parTrans" cxnId="{3563D918-65A3-42A4-86A5-93BF7AB38F01}">
      <dgm:prSet/>
      <dgm:spPr/>
      <dgm:t>
        <a:bodyPr/>
        <a:lstStyle/>
        <a:p>
          <a:endParaRPr lang="en-IN"/>
        </a:p>
      </dgm:t>
    </dgm:pt>
    <dgm:pt modelId="{626F5D87-6A38-415F-B388-A55CEEE23805}" type="sibTrans" cxnId="{3563D918-65A3-42A4-86A5-93BF7AB38F01}">
      <dgm:prSet/>
      <dgm:spPr>
        <a:solidFill>
          <a:schemeClr val="accent4">
            <a:tint val="50000"/>
            <a:hueOff val="0"/>
            <a:satOff val="0"/>
            <a:lumOff val="0"/>
          </a:schemeClr>
        </a:solidFill>
      </dgm:spPr>
      <dgm:t>
        <a:bodyPr/>
        <a:lstStyle/>
        <a:p>
          <a:endParaRPr lang="en-IN"/>
        </a:p>
      </dgm:t>
    </dgm:pt>
    <dgm:pt modelId="{9495C422-31E8-4BAF-8178-05F377AD9A75}">
      <dgm:prSet custT="1"/>
      <dgm:spPr/>
      <dgm:t>
        <a:bodyPr/>
        <a:lstStyle/>
        <a:p>
          <a:r>
            <a:rPr lang="en-IN" sz="1600" b="1" dirty="0">
              <a:solidFill>
                <a:schemeClr val="bg1"/>
              </a:solidFill>
            </a:rPr>
            <a:t>10% -&gt; 105,170.62</a:t>
          </a:r>
        </a:p>
      </dgm:t>
    </dgm:pt>
    <dgm:pt modelId="{1F09E2C9-29D7-4170-97B5-2023361667DF}" type="parTrans" cxnId="{DDFCE1FE-AF69-4BFE-BD84-6216059CB7DF}">
      <dgm:prSet/>
      <dgm:spPr/>
      <dgm:t>
        <a:bodyPr/>
        <a:lstStyle/>
        <a:p>
          <a:endParaRPr lang="en-IN"/>
        </a:p>
      </dgm:t>
    </dgm:pt>
    <dgm:pt modelId="{B0FDEA1F-A9E8-4F16-9EAD-C965E22666A2}" type="sibTrans" cxnId="{DDFCE1FE-AF69-4BFE-BD84-6216059CB7DF}">
      <dgm:prSet/>
      <dgm:spPr>
        <a:solidFill>
          <a:schemeClr val="accent3">
            <a:tint val="50000"/>
            <a:hueOff val="0"/>
            <a:satOff val="0"/>
            <a:lumOff val="0"/>
          </a:schemeClr>
        </a:solidFill>
      </dgm:spPr>
      <dgm:t>
        <a:bodyPr/>
        <a:lstStyle/>
        <a:p>
          <a:endParaRPr lang="en-IN"/>
        </a:p>
      </dgm:t>
    </dgm:pt>
    <dgm:pt modelId="{DF1CF275-158F-4615-93AF-D8F73B4A9537}" type="pres">
      <dgm:prSet presAssocID="{19F8D6CD-520A-4EF6-B27F-78FC2CC1DEBB}" presName="Name0" presStyleCnt="0">
        <dgm:presLayoutVars>
          <dgm:chMax val="7"/>
          <dgm:chPref val="7"/>
          <dgm:dir/>
        </dgm:presLayoutVars>
      </dgm:prSet>
      <dgm:spPr/>
    </dgm:pt>
    <dgm:pt modelId="{7F2F2C35-0083-457B-B5F8-F24256655519}" type="pres">
      <dgm:prSet presAssocID="{19F8D6CD-520A-4EF6-B27F-78FC2CC1DEBB}" presName="dot1" presStyleLbl="alignNode1" presStyleIdx="0" presStyleCnt="12"/>
      <dgm:spPr/>
    </dgm:pt>
    <dgm:pt modelId="{D94CF944-63C6-4E26-A252-B46E93783F5F}" type="pres">
      <dgm:prSet presAssocID="{19F8D6CD-520A-4EF6-B27F-78FC2CC1DEBB}" presName="dot2" presStyleLbl="alignNode1" presStyleIdx="1" presStyleCnt="12"/>
      <dgm:spPr/>
    </dgm:pt>
    <dgm:pt modelId="{98CEA92E-2691-44A8-AC77-79EC57FCE350}" type="pres">
      <dgm:prSet presAssocID="{19F8D6CD-520A-4EF6-B27F-78FC2CC1DEBB}" presName="dot3" presStyleLbl="alignNode1" presStyleIdx="2" presStyleCnt="12"/>
      <dgm:spPr/>
    </dgm:pt>
    <dgm:pt modelId="{1AC5856D-433D-4972-B442-5A6F24A9A8AC}" type="pres">
      <dgm:prSet presAssocID="{19F8D6CD-520A-4EF6-B27F-78FC2CC1DEBB}" presName="dot4" presStyleLbl="alignNode1" presStyleIdx="3" presStyleCnt="12"/>
      <dgm:spPr/>
    </dgm:pt>
    <dgm:pt modelId="{DC02434F-5973-4EA8-A8FD-3E0556A80A7B}" type="pres">
      <dgm:prSet presAssocID="{19F8D6CD-520A-4EF6-B27F-78FC2CC1DEBB}" presName="dot5" presStyleLbl="alignNode1" presStyleIdx="4" presStyleCnt="12"/>
      <dgm:spPr/>
    </dgm:pt>
    <dgm:pt modelId="{2A4B9884-A92F-4916-BF30-D84B81D2C0C3}" type="pres">
      <dgm:prSet presAssocID="{19F8D6CD-520A-4EF6-B27F-78FC2CC1DEBB}" presName="dotArrow1" presStyleLbl="alignNode1" presStyleIdx="5" presStyleCnt="12"/>
      <dgm:spPr>
        <a:solidFill>
          <a:schemeClr val="tx1"/>
        </a:solidFill>
        <a:ln>
          <a:noFill/>
        </a:ln>
      </dgm:spPr>
    </dgm:pt>
    <dgm:pt modelId="{5AB32647-5D25-4B96-899C-503DC78B9F88}" type="pres">
      <dgm:prSet presAssocID="{19F8D6CD-520A-4EF6-B27F-78FC2CC1DEBB}" presName="dotArrow2" presStyleLbl="alignNode1" presStyleIdx="6" presStyleCnt="12"/>
      <dgm:spPr>
        <a:solidFill>
          <a:schemeClr val="tx1"/>
        </a:solidFill>
        <a:ln>
          <a:noFill/>
        </a:ln>
      </dgm:spPr>
    </dgm:pt>
    <dgm:pt modelId="{ED02C8AF-5E76-4C20-B1D3-5F103BE340F8}" type="pres">
      <dgm:prSet presAssocID="{19F8D6CD-520A-4EF6-B27F-78FC2CC1DEBB}" presName="dotArrow3" presStyleLbl="alignNode1" presStyleIdx="7" presStyleCnt="12"/>
      <dgm:spPr>
        <a:solidFill>
          <a:schemeClr val="tx1"/>
        </a:solidFill>
        <a:ln>
          <a:noFill/>
        </a:ln>
      </dgm:spPr>
    </dgm:pt>
    <dgm:pt modelId="{A227469C-4342-4094-8D9B-94482D7E2E9E}" type="pres">
      <dgm:prSet presAssocID="{19F8D6CD-520A-4EF6-B27F-78FC2CC1DEBB}" presName="dotArrow4" presStyleLbl="alignNode1" presStyleIdx="8" presStyleCnt="12"/>
      <dgm:spPr>
        <a:solidFill>
          <a:schemeClr val="tx1"/>
        </a:solidFill>
        <a:ln>
          <a:noFill/>
        </a:ln>
      </dgm:spPr>
    </dgm:pt>
    <dgm:pt modelId="{7F5ED2FA-6F28-4A0C-B879-6B872729663D}" type="pres">
      <dgm:prSet presAssocID="{19F8D6CD-520A-4EF6-B27F-78FC2CC1DEBB}" presName="dotArrow5" presStyleLbl="alignNode1" presStyleIdx="9" presStyleCnt="12"/>
      <dgm:spPr>
        <a:solidFill>
          <a:schemeClr val="tx1"/>
        </a:solidFill>
        <a:ln>
          <a:noFill/>
        </a:ln>
      </dgm:spPr>
    </dgm:pt>
    <dgm:pt modelId="{A47F3DB3-D5BF-43CF-92BC-7AD7CC380F63}" type="pres">
      <dgm:prSet presAssocID="{19F8D6CD-520A-4EF6-B27F-78FC2CC1DEBB}" presName="dotArrow6" presStyleLbl="alignNode1" presStyleIdx="10" presStyleCnt="12"/>
      <dgm:spPr>
        <a:solidFill>
          <a:schemeClr val="tx1"/>
        </a:solidFill>
        <a:ln>
          <a:noFill/>
        </a:ln>
      </dgm:spPr>
    </dgm:pt>
    <dgm:pt modelId="{E8176CF9-D771-44A0-857F-D742FE009A7D}" type="pres">
      <dgm:prSet presAssocID="{19F8D6CD-520A-4EF6-B27F-78FC2CC1DEBB}" presName="dotArrow7" presStyleLbl="alignNode1" presStyleIdx="11" presStyleCnt="12"/>
      <dgm:spPr>
        <a:solidFill>
          <a:schemeClr val="tx1"/>
        </a:solidFill>
        <a:ln>
          <a:noFill/>
        </a:ln>
      </dgm:spPr>
    </dgm:pt>
    <dgm:pt modelId="{3B4C88FD-109E-4C07-8EB1-A4F373846378}" type="pres">
      <dgm:prSet presAssocID="{F3CBFA72-239D-4A15-AC02-DF7198FB60DD}" presName="parTx1" presStyleLbl="node1" presStyleIdx="0" presStyleCnt="3" custLinFactNeighborY="1504"/>
      <dgm:spPr/>
    </dgm:pt>
    <dgm:pt modelId="{E3EB45DF-C86A-4FF2-AEE0-58650FB28521}" type="pres">
      <dgm:prSet presAssocID="{B4DA5084-A93D-4E47-A78B-0F5E75FEFC67}" presName="picture1" presStyleCnt="0"/>
      <dgm:spPr/>
    </dgm:pt>
    <dgm:pt modelId="{EC3882DF-9450-404D-B3CF-73864E1E420F}" type="pres">
      <dgm:prSet presAssocID="{B4DA5084-A93D-4E47-A78B-0F5E75FEFC67}" presName="imageRepeatNode" presStyleLbl="fgImgPlace1" presStyleIdx="0" presStyleCnt="3"/>
      <dgm:spPr/>
    </dgm:pt>
    <dgm:pt modelId="{62AE33E7-1E76-4E08-9241-78F115D42119}" type="pres">
      <dgm:prSet presAssocID="{9495C422-31E8-4BAF-8178-05F377AD9A75}" presName="parTx2" presStyleLbl="node1" presStyleIdx="1" presStyleCnt="3"/>
      <dgm:spPr/>
    </dgm:pt>
    <dgm:pt modelId="{37CD798C-12B8-4C70-B3FA-5B6DDB14AB16}" type="pres">
      <dgm:prSet presAssocID="{B0FDEA1F-A9E8-4F16-9EAD-C965E22666A2}" presName="picture2" presStyleCnt="0"/>
      <dgm:spPr/>
    </dgm:pt>
    <dgm:pt modelId="{24CC9466-9080-49E7-B5C3-FC02C6DED109}" type="pres">
      <dgm:prSet presAssocID="{B0FDEA1F-A9E8-4F16-9EAD-C965E22666A2}" presName="imageRepeatNode" presStyleLbl="fgImgPlace1" presStyleIdx="1" presStyleCnt="3"/>
      <dgm:spPr/>
    </dgm:pt>
    <dgm:pt modelId="{DB15896D-CE2E-4DB4-A1A0-077E6C8A672B}" type="pres">
      <dgm:prSet presAssocID="{4887B9A1-F973-4738-9611-093634330709}" presName="parTx3" presStyleLbl="node1" presStyleIdx="2" presStyleCnt="3"/>
      <dgm:spPr/>
    </dgm:pt>
    <dgm:pt modelId="{A28B2449-4F36-4E7C-8F4F-A0E7F86EEFCB}" type="pres">
      <dgm:prSet presAssocID="{4887B9A1-F973-4738-9611-093634330709}" presName="desTx3" presStyleLbl="revTx" presStyleIdx="0" presStyleCnt="1">
        <dgm:presLayoutVars>
          <dgm:bulletEnabled val="1"/>
        </dgm:presLayoutVars>
      </dgm:prSet>
      <dgm:spPr/>
    </dgm:pt>
    <dgm:pt modelId="{F5C67E00-4378-494E-8565-A5A49D22C2F8}" type="pres">
      <dgm:prSet presAssocID="{626F5D87-6A38-415F-B388-A55CEEE23805}" presName="picture3" presStyleCnt="0"/>
      <dgm:spPr/>
    </dgm:pt>
    <dgm:pt modelId="{0CCA23B8-D3E8-45B6-A47D-8DF3CE363901}" type="pres">
      <dgm:prSet presAssocID="{626F5D87-6A38-415F-B388-A55CEEE23805}" presName="imageRepeatNode" presStyleLbl="fgImgPlace1" presStyleIdx="2" presStyleCnt="3" custLinFactNeighborY="744"/>
      <dgm:spPr/>
    </dgm:pt>
  </dgm:ptLst>
  <dgm:cxnLst>
    <dgm:cxn modelId="{3563D918-65A3-42A4-86A5-93BF7AB38F01}" srcId="{19F8D6CD-520A-4EF6-B27F-78FC2CC1DEBB}" destId="{4887B9A1-F973-4738-9611-093634330709}" srcOrd="2" destOrd="0" parTransId="{68D60949-9665-4701-9441-3924D7A0C017}" sibTransId="{626F5D87-6A38-415F-B388-A55CEEE23805}"/>
    <dgm:cxn modelId="{E47F025F-176F-4799-86DA-027D3CFDC8D2}" type="presOf" srcId="{B0FDEA1F-A9E8-4F16-9EAD-C965E22666A2}" destId="{24CC9466-9080-49E7-B5C3-FC02C6DED109}" srcOrd="0" destOrd="0" presId="urn:microsoft.com/office/officeart/2008/layout/AscendingPictureAccentProcess"/>
    <dgm:cxn modelId="{74CAE669-AC66-4498-9EF4-DC659096B7CC}" type="presOf" srcId="{48B56759-7047-4576-A700-857B187AE0D2}" destId="{A28B2449-4F36-4E7C-8F4F-A0E7F86EEFCB}" srcOrd="0" destOrd="0" presId="urn:microsoft.com/office/officeart/2008/layout/AscendingPictureAccentProcess"/>
    <dgm:cxn modelId="{DD1FAC4C-6758-4B5D-BDDE-46A8D26BB4A3}" type="presOf" srcId="{626F5D87-6A38-415F-B388-A55CEEE23805}" destId="{0CCA23B8-D3E8-45B6-A47D-8DF3CE363901}" srcOrd="0" destOrd="0" presId="urn:microsoft.com/office/officeart/2008/layout/AscendingPictureAccentProcess"/>
    <dgm:cxn modelId="{73211C51-067E-42D9-9B3C-F39A82C60D8C}" type="presOf" srcId="{B4DA5084-A93D-4E47-A78B-0F5E75FEFC67}" destId="{EC3882DF-9450-404D-B3CF-73864E1E420F}" srcOrd="0" destOrd="0" presId="urn:microsoft.com/office/officeart/2008/layout/AscendingPictureAccentProcess"/>
    <dgm:cxn modelId="{66BCB77B-C587-4F63-9EE7-BD584F7E9755}" srcId="{19F8D6CD-520A-4EF6-B27F-78FC2CC1DEBB}" destId="{F3CBFA72-239D-4A15-AC02-DF7198FB60DD}" srcOrd="0" destOrd="0" parTransId="{F82FB6E0-B418-4C09-9639-30A3443E1724}" sibTransId="{B4DA5084-A93D-4E47-A78B-0F5E75FEFC67}"/>
    <dgm:cxn modelId="{E512B994-93EC-4014-A53C-E58C1AC98DDF}" type="presOf" srcId="{9495C422-31E8-4BAF-8178-05F377AD9A75}" destId="{62AE33E7-1E76-4E08-9241-78F115D42119}" srcOrd="0" destOrd="0" presId="urn:microsoft.com/office/officeart/2008/layout/AscendingPictureAccentProcess"/>
    <dgm:cxn modelId="{97D1D598-8F73-4E86-ACBA-C1BC838E4DEE}" srcId="{4887B9A1-F973-4738-9611-093634330709}" destId="{48B56759-7047-4576-A700-857B187AE0D2}" srcOrd="0" destOrd="0" parTransId="{32FEC328-A8DF-4B8D-9445-7B64432686A1}" sibTransId="{8F43BE86-41DA-4B0C-84EF-2FF45FB4CD13}"/>
    <dgm:cxn modelId="{EE6ADEC0-ED9C-4086-865D-9F22D1D88842}" type="presOf" srcId="{F3CBFA72-239D-4A15-AC02-DF7198FB60DD}" destId="{3B4C88FD-109E-4C07-8EB1-A4F373846378}" srcOrd="0" destOrd="0" presId="urn:microsoft.com/office/officeart/2008/layout/AscendingPictureAccentProcess"/>
    <dgm:cxn modelId="{1940AAE1-DB69-4C1E-97FB-478A1423CF62}" type="presOf" srcId="{4887B9A1-F973-4738-9611-093634330709}" destId="{DB15896D-CE2E-4DB4-A1A0-077E6C8A672B}" srcOrd="0" destOrd="0" presId="urn:microsoft.com/office/officeart/2008/layout/AscendingPictureAccentProcess"/>
    <dgm:cxn modelId="{7DE871E4-4A85-41FB-A3AD-5705948347D6}" type="presOf" srcId="{19F8D6CD-520A-4EF6-B27F-78FC2CC1DEBB}" destId="{DF1CF275-158F-4615-93AF-D8F73B4A9537}" srcOrd="0" destOrd="0" presId="urn:microsoft.com/office/officeart/2008/layout/AscendingPictureAccentProcess"/>
    <dgm:cxn modelId="{DDFCE1FE-AF69-4BFE-BD84-6216059CB7DF}" srcId="{19F8D6CD-520A-4EF6-B27F-78FC2CC1DEBB}" destId="{9495C422-31E8-4BAF-8178-05F377AD9A75}" srcOrd="1" destOrd="0" parTransId="{1F09E2C9-29D7-4170-97B5-2023361667DF}" sibTransId="{B0FDEA1F-A9E8-4F16-9EAD-C965E22666A2}"/>
    <dgm:cxn modelId="{844568CC-FF77-427D-833E-054A14B3F854}" type="presParOf" srcId="{DF1CF275-158F-4615-93AF-D8F73B4A9537}" destId="{7F2F2C35-0083-457B-B5F8-F24256655519}" srcOrd="0" destOrd="0" presId="urn:microsoft.com/office/officeart/2008/layout/AscendingPictureAccentProcess"/>
    <dgm:cxn modelId="{B3E3FFE1-D1BA-4154-B19B-1B9B82672E1A}" type="presParOf" srcId="{DF1CF275-158F-4615-93AF-D8F73B4A9537}" destId="{D94CF944-63C6-4E26-A252-B46E93783F5F}" srcOrd="1" destOrd="0" presId="urn:microsoft.com/office/officeart/2008/layout/AscendingPictureAccentProcess"/>
    <dgm:cxn modelId="{8873771A-427D-4288-A408-35DF786A857B}" type="presParOf" srcId="{DF1CF275-158F-4615-93AF-D8F73B4A9537}" destId="{98CEA92E-2691-44A8-AC77-79EC57FCE350}" srcOrd="2" destOrd="0" presId="urn:microsoft.com/office/officeart/2008/layout/AscendingPictureAccentProcess"/>
    <dgm:cxn modelId="{885A3236-7503-4DEB-B36B-E564420D7B44}" type="presParOf" srcId="{DF1CF275-158F-4615-93AF-D8F73B4A9537}" destId="{1AC5856D-433D-4972-B442-5A6F24A9A8AC}" srcOrd="3" destOrd="0" presId="urn:microsoft.com/office/officeart/2008/layout/AscendingPictureAccentProcess"/>
    <dgm:cxn modelId="{D4EAB7B6-3B6D-4487-BCA6-EAA31BC8EE66}" type="presParOf" srcId="{DF1CF275-158F-4615-93AF-D8F73B4A9537}" destId="{DC02434F-5973-4EA8-A8FD-3E0556A80A7B}" srcOrd="4" destOrd="0" presId="urn:microsoft.com/office/officeart/2008/layout/AscendingPictureAccentProcess"/>
    <dgm:cxn modelId="{AB898DA6-043B-4452-B9A1-EA2596F757A3}" type="presParOf" srcId="{DF1CF275-158F-4615-93AF-D8F73B4A9537}" destId="{2A4B9884-A92F-4916-BF30-D84B81D2C0C3}" srcOrd="5" destOrd="0" presId="urn:microsoft.com/office/officeart/2008/layout/AscendingPictureAccentProcess"/>
    <dgm:cxn modelId="{EA827890-684A-4EE9-813E-FF3E6AA2DB00}" type="presParOf" srcId="{DF1CF275-158F-4615-93AF-D8F73B4A9537}" destId="{5AB32647-5D25-4B96-899C-503DC78B9F88}" srcOrd="6" destOrd="0" presId="urn:microsoft.com/office/officeart/2008/layout/AscendingPictureAccentProcess"/>
    <dgm:cxn modelId="{09A08485-E998-438D-B738-15C9D1B1D16A}" type="presParOf" srcId="{DF1CF275-158F-4615-93AF-D8F73B4A9537}" destId="{ED02C8AF-5E76-4C20-B1D3-5F103BE340F8}" srcOrd="7" destOrd="0" presId="urn:microsoft.com/office/officeart/2008/layout/AscendingPictureAccentProcess"/>
    <dgm:cxn modelId="{971C4353-4302-4576-AF5B-8A42840126C4}" type="presParOf" srcId="{DF1CF275-158F-4615-93AF-D8F73B4A9537}" destId="{A227469C-4342-4094-8D9B-94482D7E2E9E}" srcOrd="8" destOrd="0" presId="urn:microsoft.com/office/officeart/2008/layout/AscendingPictureAccentProcess"/>
    <dgm:cxn modelId="{E254FA6F-5C54-43D1-BA64-A423436642A6}" type="presParOf" srcId="{DF1CF275-158F-4615-93AF-D8F73B4A9537}" destId="{7F5ED2FA-6F28-4A0C-B879-6B872729663D}" srcOrd="9" destOrd="0" presId="urn:microsoft.com/office/officeart/2008/layout/AscendingPictureAccentProcess"/>
    <dgm:cxn modelId="{F34D9A82-1063-4807-9F77-B40C5273DC0D}" type="presParOf" srcId="{DF1CF275-158F-4615-93AF-D8F73B4A9537}" destId="{A47F3DB3-D5BF-43CF-92BC-7AD7CC380F63}" srcOrd="10" destOrd="0" presId="urn:microsoft.com/office/officeart/2008/layout/AscendingPictureAccentProcess"/>
    <dgm:cxn modelId="{C98A7FB3-E253-497E-9661-827C34B247D0}" type="presParOf" srcId="{DF1CF275-158F-4615-93AF-D8F73B4A9537}" destId="{E8176CF9-D771-44A0-857F-D742FE009A7D}" srcOrd="11" destOrd="0" presId="urn:microsoft.com/office/officeart/2008/layout/AscendingPictureAccentProcess"/>
    <dgm:cxn modelId="{65EE5E54-262D-4C00-9C49-7A54630CBBA1}" type="presParOf" srcId="{DF1CF275-158F-4615-93AF-D8F73B4A9537}" destId="{3B4C88FD-109E-4C07-8EB1-A4F373846378}" srcOrd="12" destOrd="0" presId="urn:microsoft.com/office/officeart/2008/layout/AscendingPictureAccentProcess"/>
    <dgm:cxn modelId="{34B82536-BA7D-4D0A-8AAD-C40D0371B946}" type="presParOf" srcId="{DF1CF275-158F-4615-93AF-D8F73B4A9537}" destId="{E3EB45DF-C86A-4FF2-AEE0-58650FB28521}" srcOrd="13" destOrd="0" presId="urn:microsoft.com/office/officeart/2008/layout/AscendingPictureAccentProcess"/>
    <dgm:cxn modelId="{CFBEE1E6-3D57-441D-9C17-041991F9D195}" type="presParOf" srcId="{E3EB45DF-C86A-4FF2-AEE0-58650FB28521}" destId="{EC3882DF-9450-404D-B3CF-73864E1E420F}" srcOrd="0" destOrd="0" presId="urn:microsoft.com/office/officeart/2008/layout/AscendingPictureAccentProcess"/>
    <dgm:cxn modelId="{3CF385D9-13B9-4AB1-85DB-CE6196817608}" type="presParOf" srcId="{DF1CF275-158F-4615-93AF-D8F73B4A9537}" destId="{62AE33E7-1E76-4E08-9241-78F115D42119}" srcOrd="14" destOrd="0" presId="urn:microsoft.com/office/officeart/2008/layout/AscendingPictureAccentProcess"/>
    <dgm:cxn modelId="{976E648C-99DD-4329-9B9F-FFB44CF58654}" type="presParOf" srcId="{DF1CF275-158F-4615-93AF-D8F73B4A9537}" destId="{37CD798C-12B8-4C70-B3FA-5B6DDB14AB16}" srcOrd="15" destOrd="0" presId="urn:microsoft.com/office/officeart/2008/layout/AscendingPictureAccentProcess"/>
    <dgm:cxn modelId="{37D90CFE-503A-48F6-865B-52084C62A17B}" type="presParOf" srcId="{37CD798C-12B8-4C70-B3FA-5B6DDB14AB16}" destId="{24CC9466-9080-49E7-B5C3-FC02C6DED109}" srcOrd="0" destOrd="0" presId="urn:microsoft.com/office/officeart/2008/layout/AscendingPictureAccentProcess"/>
    <dgm:cxn modelId="{7CDA702F-3FA3-450E-8ACA-244DC105E3B7}" type="presParOf" srcId="{DF1CF275-158F-4615-93AF-D8F73B4A9537}" destId="{DB15896D-CE2E-4DB4-A1A0-077E6C8A672B}" srcOrd="16" destOrd="0" presId="urn:microsoft.com/office/officeart/2008/layout/AscendingPictureAccentProcess"/>
    <dgm:cxn modelId="{406F0E3E-3D2F-4BE9-96BF-D1C6C69AF93D}" type="presParOf" srcId="{DF1CF275-158F-4615-93AF-D8F73B4A9537}" destId="{A28B2449-4F36-4E7C-8F4F-A0E7F86EEFCB}" srcOrd="17" destOrd="0" presId="urn:microsoft.com/office/officeart/2008/layout/AscendingPictureAccentProcess"/>
    <dgm:cxn modelId="{9BF5B0C4-4182-435C-AD1C-38C547DAC7C0}" type="presParOf" srcId="{DF1CF275-158F-4615-93AF-D8F73B4A9537}" destId="{F5C67E00-4378-494E-8565-A5A49D22C2F8}" srcOrd="18" destOrd="0" presId="urn:microsoft.com/office/officeart/2008/layout/AscendingPictureAccentProcess"/>
    <dgm:cxn modelId="{4510EE7B-0726-4923-A54F-284F8AB59077}" type="presParOf" srcId="{F5C67E00-4378-494E-8565-A5A49D22C2F8}" destId="{0CCA23B8-D3E8-45B6-A47D-8DF3CE363901}"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06E85-80CF-4205-8FEC-37B118E37232}">
      <dsp:nvSpPr>
        <dsp:cNvPr id="0" name=""/>
        <dsp:cNvSpPr/>
      </dsp:nvSpPr>
      <dsp:spPr>
        <a:xfrm>
          <a:off x="750821" y="1470540"/>
          <a:ext cx="3130000" cy="121714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Clr>
              <a:schemeClr val="dk1"/>
            </a:buClr>
            <a:buSzPts val="2000"/>
            <a:buFont typeface="Calibri"/>
            <a:buNone/>
          </a:pPr>
          <a:endParaRPr lang="en-IN" sz="1500" u="sng" kern="1200" dirty="0">
            <a:latin typeface="Calibri"/>
            <a:ea typeface="Calibri"/>
            <a:cs typeface="Calibri"/>
            <a:sym typeface="Calibri"/>
          </a:endParaRPr>
        </a:p>
        <a:p>
          <a:pPr marL="0" lvl="0" indent="0" algn="l" defTabSz="666750">
            <a:lnSpc>
              <a:spcPct val="90000"/>
            </a:lnSpc>
            <a:spcBef>
              <a:spcPct val="0"/>
            </a:spcBef>
            <a:spcAft>
              <a:spcPct val="35000"/>
            </a:spcAft>
            <a:buClr>
              <a:schemeClr val="dk1"/>
            </a:buClr>
            <a:buSzPts val="2000"/>
            <a:buFont typeface="Calibri"/>
            <a:buNone/>
          </a:pPr>
          <a:r>
            <a:rPr lang="en-US" sz="2000" kern="1200" dirty="0">
              <a:latin typeface="Calibri"/>
              <a:ea typeface="Calibri"/>
              <a:cs typeface="Calibri"/>
              <a:sym typeface="Calibri"/>
            </a:rPr>
            <a:t>$510 per person/month</a:t>
          </a:r>
          <a:endParaRPr lang="en-IN" sz="2000" kern="1200" dirty="0"/>
        </a:p>
      </dsp:txBody>
      <dsp:txXfrm>
        <a:off x="1251621" y="1470540"/>
        <a:ext cx="2629200" cy="1217141"/>
      </dsp:txXfrm>
    </dsp:sp>
    <dsp:sp modelId="{2DD5E3BC-31CC-4271-B1AD-809C12655E54}">
      <dsp:nvSpPr>
        <dsp:cNvPr id="0" name=""/>
        <dsp:cNvSpPr/>
      </dsp:nvSpPr>
      <dsp:spPr>
        <a:xfrm>
          <a:off x="759996" y="2687681"/>
          <a:ext cx="3111650" cy="1834608"/>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Clr>
              <a:schemeClr val="dk1"/>
            </a:buClr>
            <a:buSzPts val="2000"/>
            <a:buFont typeface="Calibri"/>
            <a:buNone/>
          </a:pPr>
          <a:r>
            <a:rPr lang="en-US" sz="2000" kern="1200" dirty="0">
              <a:latin typeface="Calibri"/>
              <a:ea typeface="Calibri"/>
              <a:cs typeface="Calibri"/>
              <a:sym typeface="Calibri"/>
            </a:rPr>
            <a:t>Landlord pays for utilities </a:t>
          </a:r>
          <a:endParaRPr lang="en-IN" sz="2000" kern="1200" dirty="0"/>
        </a:p>
      </dsp:txBody>
      <dsp:txXfrm>
        <a:off x="1257860" y="2687681"/>
        <a:ext cx="2613786" cy="1834608"/>
      </dsp:txXfrm>
    </dsp:sp>
    <dsp:sp modelId="{9C7AD7FD-100B-4B85-B11C-0F06BCA836D7}">
      <dsp:nvSpPr>
        <dsp:cNvPr id="0" name=""/>
        <dsp:cNvSpPr/>
      </dsp:nvSpPr>
      <dsp:spPr>
        <a:xfrm>
          <a:off x="182981" y="620880"/>
          <a:ext cx="1523999" cy="152399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b="1" u="sng" kern="1200" dirty="0">
              <a:solidFill>
                <a:schemeClr val="tx1"/>
              </a:solidFill>
              <a:latin typeface="Calibri"/>
              <a:ea typeface="Calibri"/>
              <a:cs typeface="Calibri"/>
              <a:sym typeface="Calibri"/>
            </a:rPr>
            <a:t>Inclusive</a:t>
          </a:r>
          <a:endParaRPr lang="en-IN" sz="2300" b="1" kern="1200" dirty="0">
            <a:solidFill>
              <a:schemeClr val="tx1"/>
            </a:solidFill>
          </a:endParaRPr>
        </a:p>
      </dsp:txBody>
      <dsp:txXfrm>
        <a:off x="406165" y="844064"/>
        <a:ext cx="1077631" cy="1077631"/>
      </dsp:txXfrm>
    </dsp:sp>
    <dsp:sp modelId="{B10F3D01-D1BE-44B6-B9AC-6632D8D8E5DB}">
      <dsp:nvSpPr>
        <dsp:cNvPr id="0" name=""/>
        <dsp:cNvSpPr/>
      </dsp:nvSpPr>
      <dsp:spPr>
        <a:xfrm>
          <a:off x="5404822" y="1512761"/>
          <a:ext cx="3191556" cy="1216211"/>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Clr>
              <a:schemeClr val="dk1"/>
            </a:buClr>
            <a:buSzPts val="2000"/>
            <a:buFont typeface="Calibri"/>
            <a:buNone/>
          </a:pPr>
          <a:r>
            <a:rPr lang="en-US" sz="2000" kern="1200" dirty="0">
              <a:latin typeface="Calibri"/>
              <a:ea typeface="Calibri"/>
              <a:cs typeface="Calibri"/>
              <a:sym typeface="Calibri"/>
            </a:rPr>
            <a:t>$435 per person/month</a:t>
          </a:r>
        </a:p>
      </dsp:txBody>
      <dsp:txXfrm>
        <a:off x="5915471" y="1512761"/>
        <a:ext cx="2680907" cy="1216211"/>
      </dsp:txXfrm>
    </dsp:sp>
    <dsp:sp modelId="{26BE8ACE-18B3-490A-AE59-11B22DCCF2F9}">
      <dsp:nvSpPr>
        <dsp:cNvPr id="0" name=""/>
        <dsp:cNvSpPr/>
      </dsp:nvSpPr>
      <dsp:spPr>
        <a:xfrm>
          <a:off x="5411426" y="2682223"/>
          <a:ext cx="3178347" cy="1870974"/>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Clr>
              <a:schemeClr val="dk1"/>
            </a:buClr>
            <a:buSzPts val="2000"/>
            <a:buFont typeface="Calibri"/>
            <a:buNone/>
          </a:pPr>
          <a:r>
            <a:rPr lang="en-US" sz="2000" kern="1200" dirty="0">
              <a:latin typeface="Calibri"/>
              <a:ea typeface="Calibri"/>
              <a:cs typeface="Calibri"/>
              <a:sym typeface="Calibri"/>
            </a:rPr>
            <a:t>Utilities not included</a:t>
          </a:r>
        </a:p>
        <a:p>
          <a:pPr marL="0" lvl="0" indent="0" algn="l" defTabSz="889000">
            <a:lnSpc>
              <a:spcPct val="90000"/>
            </a:lnSpc>
            <a:spcBef>
              <a:spcPct val="0"/>
            </a:spcBef>
            <a:spcAft>
              <a:spcPct val="35000"/>
            </a:spcAft>
            <a:buClr>
              <a:schemeClr val="dk1"/>
            </a:buClr>
            <a:buSzPts val="2000"/>
            <a:buFont typeface="Arial" panose="020B0604020202020204" pitchFamily="34" charset="0"/>
            <a:buNone/>
          </a:pPr>
          <a:r>
            <a:rPr lang="en-US" sz="1600" kern="1200" dirty="0">
              <a:latin typeface="Calibri"/>
              <a:ea typeface="Calibri"/>
              <a:cs typeface="Calibri"/>
              <a:sym typeface="Calibri"/>
            </a:rPr>
            <a:t>- Heat - $120 every 3 month</a:t>
          </a:r>
        </a:p>
        <a:p>
          <a:pPr marL="0" lvl="0" indent="0" algn="l" defTabSz="889000">
            <a:lnSpc>
              <a:spcPct val="90000"/>
            </a:lnSpc>
            <a:spcBef>
              <a:spcPct val="0"/>
            </a:spcBef>
            <a:spcAft>
              <a:spcPct val="35000"/>
            </a:spcAft>
            <a:buClr>
              <a:schemeClr val="dk1"/>
            </a:buClr>
            <a:buSzPts val="2000"/>
            <a:buFont typeface="Arial" panose="020B0604020202020204" pitchFamily="34" charset="0"/>
            <a:buNone/>
          </a:pPr>
          <a:r>
            <a:rPr lang="en-US" sz="1600" kern="1200" dirty="0">
              <a:latin typeface="Calibri"/>
              <a:ea typeface="Calibri"/>
              <a:cs typeface="Calibri"/>
              <a:sym typeface="Calibri"/>
            </a:rPr>
            <a:t>- Hydro and gas - $100 every month</a:t>
          </a:r>
        </a:p>
        <a:p>
          <a:pPr marL="0" lvl="0" indent="0" algn="l" defTabSz="889000">
            <a:lnSpc>
              <a:spcPct val="90000"/>
            </a:lnSpc>
            <a:spcBef>
              <a:spcPct val="0"/>
            </a:spcBef>
            <a:spcAft>
              <a:spcPct val="35000"/>
            </a:spcAft>
            <a:buClr>
              <a:schemeClr val="dk1"/>
            </a:buClr>
            <a:buSzPts val="2000"/>
            <a:buFont typeface="Arial" panose="020B0604020202020204" pitchFamily="34" charset="0"/>
            <a:buNone/>
          </a:pPr>
          <a:r>
            <a:rPr lang="en-US" sz="1600" kern="1200" dirty="0">
              <a:latin typeface="Calibri"/>
              <a:ea typeface="Calibri"/>
              <a:cs typeface="Calibri"/>
              <a:sym typeface="Calibri"/>
            </a:rPr>
            <a:t>- Water Heater-  $30 every month</a:t>
          </a:r>
          <a:endParaRPr lang="en-IN" sz="1600" kern="1200" dirty="0"/>
        </a:p>
      </dsp:txBody>
      <dsp:txXfrm>
        <a:off x="5919962" y="2682223"/>
        <a:ext cx="2669812" cy="1870974"/>
      </dsp:txXfrm>
    </dsp:sp>
    <dsp:sp modelId="{31B4669C-4B43-4609-8794-8E55B76D60FE}">
      <dsp:nvSpPr>
        <dsp:cNvPr id="0" name=""/>
        <dsp:cNvSpPr/>
      </dsp:nvSpPr>
      <dsp:spPr>
        <a:xfrm>
          <a:off x="4807082" y="514002"/>
          <a:ext cx="1523999" cy="1523999"/>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b="1" u="sng" kern="1200" dirty="0">
              <a:latin typeface="Calibri"/>
              <a:ea typeface="Calibri"/>
              <a:cs typeface="Calibri"/>
              <a:sym typeface="Calibri"/>
            </a:rPr>
            <a:t>Non-inclusive</a:t>
          </a:r>
          <a:endParaRPr lang="en-IN" sz="2300" b="1" kern="1200" dirty="0"/>
        </a:p>
      </dsp:txBody>
      <dsp:txXfrm>
        <a:off x="5030266" y="737186"/>
        <a:ext cx="1077631" cy="1077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04456-FFCA-4DFF-BE23-0656BD21A160}">
      <dsp:nvSpPr>
        <dsp:cNvPr id="0" name=""/>
        <dsp:cNvSpPr/>
      </dsp:nvSpPr>
      <dsp:spPr>
        <a:xfrm>
          <a:off x="-5423981" y="-830622"/>
          <a:ext cx="6459048" cy="6459048"/>
        </a:xfrm>
        <a:prstGeom prst="blockArc">
          <a:avLst>
            <a:gd name="adj1" fmla="val 18900000"/>
            <a:gd name="adj2" fmla="val 2700000"/>
            <a:gd name="adj3" fmla="val 33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EA88FF-A864-4D6A-B250-60223093ED3D}">
      <dsp:nvSpPr>
        <dsp:cNvPr id="0" name=""/>
        <dsp:cNvSpPr/>
      </dsp:nvSpPr>
      <dsp:spPr>
        <a:xfrm>
          <a:off x="665935" y="479780"/>
          <a:ext cx="7022006" cy="9595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651" tIns="127000" rIns="127000" bIns="127000" numCol="1" spcCol="1270" anchor="ctr" anchorCtr="0">
          <a:noAutofit/>
        </a:bodyPr>
        <a:lstStyle/>
        <a:p>
          <a:pPr marL="0" lvl="0" indent="0" algn="l" defTabSz="2222500">
            <a:lnSpc>
              <a:spcPct val="90000"/>
            </a:lnSpc>
            <a:spcBef>
              <a:spcPct val="0"/>
            </a:spcBef>
            <a:spcAft>
              <a:spcPct val="35000"/>
            </a:spcAft>
            <a:buNone/>
          </a:pPr>
          <a:r>
            <a:rPr lang="en-IN" sz="5000" kern="1200" dirty="0"/>
            <a:t>Base Case Analysis</a:t>
          </a:r>
        </a:p>
      </dsp:txBody>
      <dsp:txXfrm>
        <a:off x="665935" y="479780"/>
        <a:ext cx="7022006" cy="959560"/>
      </dsp:txXfrm>
    </dsp:sp>
    <dsp:sp modelId="{858CEBB0-20BC-476E-A9BC-6033BC345FF1}">
      <dsp:nvSpPr>
        <dsp:cNvPr id="0" name=""/>
        <dsp:cNvSpPr/>
      </dsp:nvSpPr>
      <dsp:spPr>
        <a:xfrm>
          <a:off x="66209" y="359835"/>
          <a:ext cx="1199451" cy="119945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ECF41B-FED1-4958-A95F-85F27C94FA2C}">
      <dsp:nvSpPr>
        <dsp:cNvPr id="0" name=""/>
        <dsp:cNvSpPr/>
      </dsp:nvSpPr>
      <dsp:spPr>
        <a:xfrm>
          <a:off x="1014735" y="1919121"/>
          <a:ext cx="6673205" cy="9595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651" tIns="127000" rIns="127000" bIns="127000" numCol="1" spcCol="1270" anchor="ctr" anchorCtr="0">
          <a:noAutofit/>
        </a:bodyPr>
        <a:lstStyle/>
        <a:p>
          <a:pPr marL="0" lvl="0" indent="0" algn="l" defTabSz="2222500">
            <a:lnSpc>
              <a:spcPct val="90000"/>
            </a:lnSpc>
            <a:spcBef>
              <a:spcPct val="0"/>
            </a:spcBef>
            <a:spcAft>
              <a:spcPct val="35000"/>
            </a:spcAft>
            <a:buNone/>
          </a:pPr>
          <a:r>
            <a:rPr lang="en-IN" sz="5000" kern="1200" dirty="0"/>
            <a:t>Break Even Analysis</a:t>
          </a:r>
        </a:p>
      </dsp:txBody>
      <dsp:txXfrm>
        <a:off x="1014735" y="1919121"/>
        <a:ext cx="6673205" cy="959560"/>
      </dsp:txXfrm>
    </dsp:sp>
    <dsp:sp modelId="{768135E0-B466-4DF5-A5AD-098C68BE4987}">
      <dsp:nvSpPr>
        <dsp:cNvPr id="0" name=""/>
        <dsp:cNvSpPr/>
      </dsp:nvSpPr>
      <dsp:spPr>
        <a:xfrm>
          <a:off x="415010" y="1799176"/>
          <a:ext cx="1199451" cy="119945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7816D0-779E-4CF9-AB35-331C4CE3B6CA}">
      <dsp:nvSpPr>
        <dsp:cNvPr id="0" name=""/>
        <dsp:cNvSpPr/>
      </dsp:nvSpPr>
      <dsp:spPr>
        <a:xfrm>
          <a:off x="665935" y="3358462"/>
          <a:ext cx="7022006" cy="9595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651" tIns="127000" rIns="127000" bIns="127000" numCol="1" spcCol="1270" anchor="ctr" anchorCtr="0">
          <a:noAutofit/>
        </a:bodyPr>
        <a:lstStyle/>
        <a:p>
          <a:pPr marL="0" lvl="0" indent="0" algn="l" defTabSz="2222500">
            <a:lnSpc>
              <a:spcPct val="90000"/>
            </a:lnSpc>
            <a:spcBef>
              <a:spcPct val="0"/>
            </a:spcBef>
            <a:spcAft>
              <a:spcPct val="35000"/>
            </a:spcAft>
            <a:buNone/>
          </a:pPr>
          <a:r>
            <a:rPr lang="en-IN" sz="5000" kern="1200" dirty="0"/>
            <a:t>Risk Analysis</a:t>
          </a:r>
        </a:p>
      </dsp:txBody>
      <dsp:txXfrm>
        <a:off x="665935" y="3358462"/>
        <a:ext cx="7022006" cy="959560"/>
      </dsp:txXfrm>
    </dsp:sp>
    <dsp:sp modelId="{36847E0C-5901-4502-876C-FAFAE1912A4D}">
      <dsp:nvSpPr>
        <dsp:cNvPr id="0" name=""/>
        <dsp:cNvSpPr/>
      </dsp:nvSpPr>
      <dsp:spPr>
        <a:xfrm>
          <a:off x="66209" y="3238517"/>
          <a:ext cx="1199451" cy="119945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B6772-0C1C-41E6-9167-7DCAF8A89442}">
      <dsp:nvSpPr>
        <dsp:cNvPr id="0" name=""/>
        <dsp:cNvSpPr/>
      </dsp:nvSpPr>
      <dsp:spPr>
        <a:xfrm>
          <a:off x="6264674" y="2883475"/>
          <a:ext cx="2119283" cy="137281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IN" sz="2000" b="1" kern="1200" dirty="0"/>
            <a:t>TBD</a:t>
          </a:r>
        </a:p>
      </dsp:txBody>
      <dsp:txXfrm>
        <a:off x="6930615" y="3256834"/>
        <a:ext cx="1423186" cy="969299"/>
      </dsp:txXfrm>
    </dsp:sp>
    <dsp:sp modelId="{92212F98-0401-4114-8AEC-649879D72C70}">
      <dsp:nvSpPr>
        <dsp:cNvPr id="0" name=""/>
        <dsp:cNvSpPr/>
      </dsp:nvSpPr>
      <dsp:spPr>
        <a:xfrm>
          <a:off x="1798942" y="2871394"/>
          <a:ext cx="2119283" cy="137281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latin typeface="Calibri"/>
              <a:ea typeface="Calibri"/>
              <a:cs typeface="Calibri"/>
              <a:sym typeface="Calibri"/>
            </a:rPr>
            <a:t>$8,613.95</a:t>
          </a:r>
          <a:endParaRPr lang="en-IN" sz="2000" kern="1200" dirty="0"/>
        </a:p>
      </dsp:txBody>
      <dsp:txXfrm>
        <a:off x="1829098" y="3244754"/>
        <a:ext cx="1423186" cy="969299"/>
      </dsp:txXfrm>
    </dsp:sp>
    <dsp:sp modelId="{053348C3-69C4-4EF5-BDA9-EA738777E156}">
      <dsp:nvSpPr>
        <dsp:cNvPr id="0" name=""/>
        <dsp:cNvSpPr/>
      </dsp:nvSpPr>
      <dsp:spPr>
        <a:xfrm>
          <a:off x="6336178" y="120739"/>
          <a:ext cx="2119283" cy="13728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endParaRPr lang="en-IN" sz="1600" kern="1200" dirty="0"/>
        </a:p>
        <a:p>
          <a:pPr marL="228600" lvl="1" indent="-228600" algn="l" defTabSz="889000">
            <a:lnSpc>
              <a:spcPct val="90000"/>
            </a:lnSpc>
            <a:spcBef>
              <a:spcPct val="0"/>
            </a:spcBef>
            <a:spcAft>
              <a:spcPct val="15000"/>
            </a:spcAft>
            <a:buChar char="•"/>
          </a:pPr>
          <a:r>
            <a:rPr lang="en-IN" sz="2000" b="1" kern="1200" dirty="0"/>
            <a:t>TBD</a:t>
          </a:r>
        </a:p>
      </dsp:txBody>
      <dsp:txXfrm>
        <a:off x="7002119" y="150895"/>
        <a:ext cx="1423186" cy="969299"/>
      </dsp:txXfrm>
    </dsp:sp>
    <dsp:sp modelId="{D71CB25F-B3FC-4F14-953B-BA34B57D0611}">
      <dsp:nvSpPr>
        <dsp:cNvPr id="0" name=""/>
        <dsp:cNvSpPr/>
      </dsp:nvSpPr>
      <dsp:spPr>
        <a:xfrm>
          <a:off x="1805767" y="120725"/>
          <a:ext cx="2119283" cy="1372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114300" lvl="1" indent="-114300" algn="l" defTabSz="577850">
            <a:lnSpc>
              <a:spcPct val="90000"/>
            </a:lnSpc>
            <a:spcBef>
              <a:spcPct val="0"/>
            </a:spcBef>
            <a:spcAft>
              <a:spcPct val="15000"/>
            </a:spcAft>
            <a:buChar char="•"/>
          </a:pPr>
          <a:endParaRPr lang="en-IN" sz="1300" kern="1200" dirty="0"/>
        </a:p>
        <a:p>
          <a:pPr marL="228600" lvl="1" indent="-228600" algn="l" defTabSz="889000">
            <a:lnSpc>
              <a:spcPct val="90000"/>
            </a:lnSpc>
            <a:spcBef>
              <a:spcPct val="0"/>
            </a:spcBef>
            <a:spcAft>
              <a:spcPct val="15000"/>
            </a:spcAft>
            <a:buChar char="•"/>
          </a:pPr>
          <a:r>
            <a:rPr lang="en-IN" sz="2000" b="1" kern="1200" dirty="0"/>
            <a:t>$7,115.22</a:t>
          </a:r>
        </a:p>
        <a:p>
          <a:pPr marL="114300" lvl="1" indent="-114300" algn="l" defTabSz="577850">
            <a:lnSpc>
              <a:spcPct val="90000"/>
            </a:lnSpc>
            <a:spcBef>
              <a:spcPct val="0"/>
            </a:spcBef>
            <a:spcAft>
              <a:spcPct val="15000"/>
            </a:spcAft>
            <a:buChar char="•"/>
          </a:pPr>
          <a:endParaRPr lang="en-IN" sz="1300" kern="1200" dirty="0"/>
        </a:p>
      </dsp:txBody>
      <dsp:txXfrm>
        <a:off x="1835923" y="150881"/>
        <a:ext cx="1423186" cy="969299"/>
      </dsp:txXfrm>
    </dsp:sp>
    <dsp:sp modelId="{99909481-E7A7-4F9E-B17E-7A708C067E0E}">
      <dsp:nvSpPr>
        <dsp:cNvPr id="0" name=""/>
        <dsp:cNvSpPr/>
      </dsp:nvSpPr>
      <dsp:spPr>
        <a:xfrm>
          <a:off x="3190162" y="207566"/>
          <a:ext cx="1857590" cy="1857590"/>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Rent: Inclusive</a:t>
          </a:r>
          <a:endParaRPr lang="en-IN" sz="2000" kern="1200" dirty="0"/>
        </a:p>
      </dsp:txBody>
      <dsp:txXfrm>
        <a:off x="3734238" y="751642"/>
        <a:ext cx="1313514" cy="1313514"/>
      </dsp:txXfrm>
    </dsp:sp>
    <dsp:sp modelId="{BCFDB81F-95ED-4C10-A90B-E25C9C21D8DA}">
      <dsp:nvSpPr>
        <dsp:cNvPr id="0" name=""/>
        <dsp:cNvSpPr/>
      </dsp:nvSpPr>
      <dsp:spPr>
        <a:xfrm rot="5400000">
          <a:off x="5218334" y="207566"/>
          <a:ext cx="1857590" cy="1857590"/>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Purchase:</a:t>
          </a:r>
        </a:p>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Inclusive</a:t>
          </a:r>
          <a:endParaRPr lang="en-IN" sz="2000" kern="1200" dirty="0"/>
        </a:p>
      </dsp:txBody>
      <dsp:txXfrm rot="-5400000">
        <a:off x="5218334" y="751642"/>
        <a:ext cx="1313514" cy="1313514"/>
      </dsp:txXfrm>
    </dsp:sp>
    <dsp:sp modelId="{C6EB060D-1CC5-42AF-AD77-D8565E0CABC5}">
      <dsp:nvSpPr>
        <dsp:cNvPr id="0" name=""/>
        <dsp:cNvSpPr/>
      </dsp:nvSpPr>
      <dsp:spPr>
        <a:xfrm rot="10800000">
          <a:off x="5231802" y="2199627"/>
          <a:ext cx="1857590" cy="1857590"/>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Purchase:</a:t>
          </a:r>
        </a:p>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Non-inclusive</a:t>
          </a:r>
          <a:endParaRPr lang="en-IN" sz="2000" kern="1200" dirty="0"/>
        </a:p>
      </dsp:txBody>
      <dsp:txXfrm rot="10800000">
        <a:off x="5231802" y="2199627"/>
        <a:ext cx="1313514" cy="1313514"/>
      </dsp:txXfrm>
    </dsp:sp>
    <dsp:sp modelId="{C2BF554D-32FE-4EFB-8DEA-B95169201B0E}">
      <dsp:nvSpPr>
        <dsp:cNvPr id="0" name=""/>
        <dsp:cNvSpPr/>
      </dsp:nvSpPr>
      <dsp:spPr>
        <a:xfrm rot="16200000">
          <a:off x="3178942" y="2199627"/>
          <a:ext cx="1857590" cy="1857590"/>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a:ea typeface="Calibri"/>
              <a:cs typeface="Calibri"/>
              <a:sym typeface="Calibri"/>
            </a:rPr>
            <a:t>Rent : Non-inclusive</a:t>
          </a:r>
          <a:endParaRPr lang="en-IN" sz="2000" kern="1200" dirty="0"/>
        </a:p>
      </dsp:txBody>
      <dsp:txXfrm rot="5400000">
        <a:off x="3723018" y="2199627"/>
        <a:ext cx="1313514" cy="1313514"/>
      </dsp:txXfrm>
    </dsp:sp>
    <dsp:sp modelId="{70A96615-3CE2-4D61-A561-0C2DDF23ECC4}">
      <dsp:nvSpPr>
        <dsp:cNvPr id="0" name=""/>
        <dsp:cNvSpPr/>
      </dsp:nvSpPr>
      <dsp:spPr>
        <a:xfrm flipH="1">
          <a:off x="5865095" y="3063754"/>
          <a:ext cx="47165" cy="391013"/>
        </a:xfrm>
        <a:prstGeom prst="circularArrow">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7DB250-30A2-4735-9796-2D9488C4EFB6}">
      <dsp:nvSpPr>
        <dsp:cNvPr id="0" name=""/>
        <dsp:cNvSpPr/>
      </dsp:nvSpPr>
      <dsp:spPr>
        <a:xfrm rot="10800000">
          <a:off x="6187851" y="4196163"/>
          <a:ext cx="170955" cy="187768"/>
        </a:xfrm>
        <a:prstGeom prst="circularArrow">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F2C35-0083-457B-B5F8-F24256655519}">
      <dsp:nvSpPr>
        <dsp:cNvPr id="0" name=""/>
        <dsp:cNvSpPr/>
      </dsp:nvSpPr>
      <dsp:spPr>
        <a:xfrm>
          <a:off x="2032471" y="2325256"/>
          <a:ext cx="83456" cy="8345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CF944-63C6-4E26-A252-B46E93783F5F}">
      <dsp:nvSpPr>
        <dsp:cNvPr id="0" name=""/>
        <dsp:cNvSpPr/>
      </dsp:nvSpPr>
      <dsp:spPr>
        <a:xfrm>
          <a:off x="1875347" y="2400911"/>
          <a:ext cx="83456" cy="8345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EA92E-2691-44A8-AC77-79EC57FCE350}">
      <dsp:nvSpPr>
        <dsp:cNvPr id="0" name=""/>
        <dsp:cNvSpPr/>
      </dsp:nvSpPr>
      <dsp:spPr>
        <a:xfrm>
          <a:off x="1711010" y="2460670"/>
          <a:ext cx="83456" cy="8345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5856D-433D-4972-B442-5A6F24A9A8AC}">
      <dsp:nvSpPr>
        <dsp:cNvPr id="0" name=""/>
        <dsp:cNvSpPr/>
      </dsp:nvSpPr>
      <dsp:spPr>
        <a:xfrm>
          <a:off x="2786667" y="1449482"/>
          <a:ext cx="83456" cy="83456"/>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2434F-5973-4EA8-A8FD-3E0556A80A7B}">
      <dsp:nvSpPr>
        <dsp:cNvPr id="0" name=""/>
        <dsp:cNvSpPr/>
      </dsp:nvSpPr>
      <dsp:spPr>
        <a:xfrm>
          <a:off x="2723817" y="1603441"/>
          <a:ext cx="83456" cy="83456"/>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B9884-A92F-4916-BF30-D84B81D2C0C3}">
      <dsp:nvSpPr>
        <dsp:cNvPr id="0" name=""/>
        <dsp:cNvSpPr/>
      </dsp:nvSpPr>
      <dsp:spPr>
        <a:xfrm>
          <a:off x="2678998" y="29051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32647-5D25-4B96-899C-503DC78B9F88}">
      <dsp:nvSpPr>
        <dsp:cNvPr id="0" name=""/>
        <dsp:cNvSpPr/>
      </dsp:nvSpPr>
      <dsp:spPr>
        <a:xfrm>
          <a:off x="2794394" y="216922"/>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02C8AF-5E76-4C20-B1D3-5F103BE340F8}">
      <dsp:nvSpPr>
        <dsp:cNvPr id="0" name=""/>
        <dsp:cNvSpPr/>
      </dsp:nvSpPr>
      <dsp:spPr>
        <a:xfrm>
          <a:off x="2910306" y="143327"/>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7469C-4342-4094-8D9B-94482D7E2E9E}">
      <dsp:nvSpPr>
        <dsp:cNvPr id="0" name=""/>
        <dsp:cNvSpPr/>
      </dsp:nvSpPr>
      <dsp:spPr>
        <a:xfrm>
          <a:off x="3026217" y="216922"/>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5ED2FA-6F28-4A0C-B879-6B872729663D}">
      <dsp:nvSpPr>
        <dsp:cNvPr id="0" name=""/>
        <dsp:cNvSpPr/>
      </dsp:nvSpPr>
      <dsp:spPr>
        <a:xfrm>
          <a:off x="3142128" y="29051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F3DB3-D5BF-43CF-92BC-7AD7CC380F63}">
      <dsp:nvSpPr>
        <dsp:cNvPr id="0" name=""/>
        <dsp:cNvSpPr/>
      </dsp:nvSpPr>
      <dsp:spPr>
        <a:xfrm>
          <a:off x="2910306" y="298464"/>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176CF9-D771-44A0-857F-D742FE009A7D}">
      <dsp:nvSpPr>
        <dsp:cNvPr id="0" name=""/>
        <dsp:cNvSpPr/>
      </dsp:nvSpPr>
      <dsp:spPr>
        <a:xfrm>
          <a:off x="2910306" y="45389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4C88FD-109E-4C07-8EB1-A4F373846378}">
      <dsp:nvSpPr>
        <dsp:cNvPr id="0" name=""/>
        <dsp:cNvSpPr/>
      </dsp:nvSpPr>
      <dsp:spPr>
        <a:xfrm>
          <a:off x="1304548" y="2651353"/>
          <a:ext cx="1798428" cy="4821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bg1"/>
              </a:solidFill>
            </a:rPr>
            <a:t>-4% -&gt; 10,088.06</a:t>
          </a:r>
        </a:p>
      </dsp:txBody>
      <dsp:txXfrm>
        <a:off x="1328087" y="2674892"/>
        <a:ext cx="1751350" cy="435112"/>
      </dsp:txXfrm>
    </dsp:sp>
    <dsp:sp modelId="{EC3882DF-9450-404D-B3CF-73864E1E420F}">
      <dsp:nvSpPr>
        <dsp:cNvPr id="0" name=""/>
        <dsp:cNvSpPr/>
      </dsp:nvSpPr>
      <dsp:spPr>
        <a:xfrm>
          <a:off x="805872" y="2165335"/>
          <a:ext cx="833530" cy="833678"/>
        </a:xfrm>
        <a:prstGeom prst="ellipse">
          <a:avLst/>
        </a:prstGeom>
        <a:solidFill>
          <a:schemeClr val="accent2">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AE33E7-1E76-4E08-9241-78F115D42119}">
      <dsp:nvSpPr>
        <dsp:cNvPr id="0" name=""/>
        <dsp:cNvSpPr/>
      </dsp:nvSpPr>
      <dsp:spPr>
        <a:xfrm>
          <a:off x="2464430" y="2040540"/>
          <a:ext cx="1798428" cy="4821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bg1"/>
              </a:solidFill>
            </a:rPr>
            <a:t>10% -&gt; $109,922.25</a:t>
          </a:r>
        </a:p>
      </dsp:txBody>
      <dsp:txXfrm>
        <a:off x="2487969" y="2064079"/>
        <a:ext cx="1751350" cy="435112"/>
      </dsp:txXfrm>
    </dsp:sp>
    <dsp:sp modelId="{24CC9466-9080-49E7-B5C3-FC02C6DED109}">
      <dsp:nvSpPr>
        <dsp:cNvPr id="0" name=""/>
        <dsp:cNvSpPr/>
      </dsp:nvSpPr>
      <dsp:spPr>
        <a:xfrm>
          <a:off x="1962409" y="1539193"/>
          <a:ext cx="833530" cy="833678"/>
        </a:xfrm>
        <a:prstGeom prst="ellipse">
          <a:avLst/>
        </a:prstGeom>
        <a:solidFill>
          <a:schemeClr val="accent3">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5896D-CE2E-4DB4-A1A0-077E6C8A672B}">
      <dsp:nvSpPr>
        <dsp:cNvPr id="0" name=""/>
        <dsp:cNvSpPr/>
      </dsp:nvSpPr>
      <dsp:spPr>
        <a:xfrm>
          <a:off x="2937346" y="1097970"/>
          <a:ext cx="1798428" cy="4821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dirty="0">
              <a:solidFill>
                <a:schemeClr val="bg1"/>
              </a:solidFill>
            </a:rPr>
            <a:t>2% -&gt; $49,534.08</a:t>
          </a:r>
          <a:r>
            <a:rPr lang="en-IN" sz="1500" kern="1200" dirty="0"/>
            <a:t> </a:t>
          </a:r>
        </a:p>
      </dsp:txBody>
      <dsp:txXfrm>
        <a:off x="2960885" y="1121509"/>
        <a:ext cx="1751350" cy="435112"/>
      </dsp:txXfrm>
    </dsp:sp>
    <dsp:sp modelId="{A28B2449-4F36-4E7C-8F4F-A0E7F86EEFCB}">
      <dsp:nvSpPr>
        <dsp:cNvPr id="0" name=""/>
        <dsp:cNvSpPr/>
      </dsp:nvSpPr>
      <dsp:spPr>
        <a:xfrm>
          <a:off x="4790644" y="1075548"/>
          <a:ext cx="899471" cy="48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58420" bIns="58420" numCol="1" spcCol="1270" anchor="ctr" anchorCtr="0">
          <a:noAutofit/>
        </a:bodyPr>
        <a:lstStyle/>
        <a:p>
          <a:pPr marL="0" lvl="0" indent="0" algn="l" defTabSz="1022350">
            <a:lnSpc>
              <a:spcPct val="90000"/>
            </a:lnSpc>
            <a:spcBef>
              <a:spcPct val="0"/>
            </a:spcBef>
            <a:spcAft>
              <a:spcPct val="35000"/>
            </a:spcAft>
            <a:buNone/>
          </a:pPr>
          <a:endParaRPr lang="en-IN" sz="2300" kern="1200"/>
        </a:p>
      </dsp:txBody>
      <dsp:txXfrm>
        <a:off x="4790644" y="1075548"/>
        <a:ext cx="899471" cy="482190"/>
      </dsp:txXfrm>
    </dsp:sp>
    <dsp:sp modelId="{0CCA23B8-D3E8-45B6-A47D-8DF3CE363901}">
      <dsp:nvSpPr>
        <dsp:cNvPr id="0" name=""/>
        <dsp:cNvSpPr/>
      </dsp:nvSpPr>
      <dsp:spPr>
        <a:xfrm>
          <a:off x="2493540" y="595733"/>
          <a:ext cx="833530" cy="833678"/>
        </a:xfrm>
        <a:prstGeom prst="ellipse">
          <a:avLst/>
        </a:prstGeom>
        <a:solidFill>
          <a:schemeClr val="accent4">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F2C35-0083-457B-B5F8-F24256655519}">
      <dsp:nvSpPr>
        <dsp:cNvPr id="0" name=""/>
        <dsp:cNvSpPr/>
      </dsp:nvSpPr>
      <dsp:spPr>
        <a:xfrm>
          <a:off x="2032471" y="2325256"/>
          <a:ext cx="83456" cy="8345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CF944-63C6-4E26-A252-B46E93783F5F}">
      <dsp:nvSpPr>
        <dsp:cNvPr id="0" name=""/>
        <dsp:cNvSpPr/>
      </dsp:nvSpPr>
      <dsp:spPr>
        <a:xfrm>
          <a:off x="1875347" y="2400911"/>
          <a:ext cx="83456" cy="8345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EA92E-2691-44A8-AC77-79EC57FCE350}">
      <dsp:nvSpPr>
        <dsp:cNvPr id="0" name=""/>
        <dsp:cNvSpPr/>
      </dsp:nvSpPr>
      <dsp:spPr>
        <a:xfrm>
          <a:off x="1711010" y="2460670"/>
          <a:ext cx="83456" cy="8345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5856D-433D-4972-B442-5A6F24A9A8AC}">
      <dsp:nvSpPr>
        <dsp:cNvPr id="0" name=""/>
        <dsp:cNvSpPr/>
      </dsp:nvSpPr>
      <dsp:spPr>
        <a:xfrm>
          <a:off x="2786667" y="1449482"/>
          <a:ext cx="83456" cy="83456"/>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2434F-5973-4EA8-A8FD-3E0556A80A7B}">
      <dsp:nvSpPr>
        <dsp:cNvPr id="0" name=""/>
        <dsp:cNvSpPr/>
      </dsp:nvSpPr>
      <dsp:spPr>
        <a:xfrm>
          <a:off x="2723817" y="1603441"/>
          <a:ext cx="83456" cy="83456"/>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B9884-A92F-4916-BF30-D84B81D2C0C3}">
      <dsp:nvSpPr>
        <dsp:cNvPr id="0" name=""/>
        <dsp:cNvSpPr/>
      </dsp:nvSpPr>
      <dsp:spPr>
        <a:xfrm>
          <a:off x="2678998" y="29051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32647-5D25-4B96-899C-503DC78B9F88}">
      <dsp:nvSpPr>
        <dsp:cNvPr id="0" name=""/>
        <dsp:cNvSpPr/>
      </dsp:nvSpPr>
      <dsp:spPr>
        <a:xfrm>
          <a:off x="2794394" y="216922"/>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02C8AF-5E76-4C20-B1D3-5F103BE340F8}">
      <dsp:nvSpPr>
        <dsp:cNvPr id="0" name=""/>
        <dsp:cNvSpPr/>
      </dsp:nvSpPr>
      <dsp:spPr>
        <a:xfrm>
          <a:off x="2910306" y="143327"/>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7469C-4342-4094-8D9B-94482D7E2E9E}">
      <dsp:nvSpPr>
        <dsp:cNvPr id="0" name=""/>
        <dsp:cNvSpPr/>
      </dsp:nvSpPr>
      <dsp:spPr>
        <a:xfrm>
          <a:off x="3026217" y="216922"/>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5ED2FA-6F28-4A0C-B879-6B872729663D}">
      <dsp:nvSpPr>
        <dsp:cNvPr id="0" name=""/>
        <dsp:cNvSpPr/>
      </dsp:nvSpPr>
      <dsp:spPr>
        <a:xfrm>
          <a:off x="3142128" y="29051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F3DB3-D5BF-43CF-92BC-7AD7CC380F63}">
      <dsp:nvSpPr>
        <dsp:cNvPr id="0" name=""/>
        <dsp:cNvSpPr/>
      </dsp:nvSpPr>
      <dsp:spPr>
        <a:xfrm>
          <a:off x="2910306" y="298464"/>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176CF9-D771-44A0-857F-D742FE009A7D}">
      <dsp:nvSpPr>
        <dsp:cNvPr id="0" name=""/>
        <dsp:cNvSpPr/>
      </dsp:nvSpPr>
      <dsp:spPr>
        <a:xfrm>
          <a:off x="2910306" y="453896"/>
          <a:ext cx="83456" cy="8345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4C88FD-109E-4C07-8EB1-A4F373846378}">
      <dsp:nvSpPr>
        <dsp:cNvPr id="0" name=""/>
        <dsp:cNvSpPr/>
      </dsp:nvSpPr>
      <dsp:spPr>
        <a:xfrm>
          <a:off x="1304548" y="2658605"/>
          <a:ext cx="1798428" cy="4821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bg1"/>
              </a:solidFill>
            </a:rPr>
            <a:t>-4% -&gt; 5,336.43</a:t>
          </a:r>
        </a:p>
      </dsp:txBody>
      <dsp:txXfrm>
        <a:off x="1328087" y="2682144"/>
        <a:ext cx="1751350" cy="435112"/>
      </dsp:txXfrm>
    </dsp:sp>
    <dsp:sp modelId="{EC3882DF-9450-404D-B3CF-73864E1E420F}">
      <dsp:nvSpPr>
        <dsp:cNvPr id="0" name=""/>
        <dsp:cNvSpPr/>
      </dsp:nvSpPr>
      <dsp:spPr>
        <a:xfrm>
          <a:off x="805872" y="2165335"/>
          <a:ext cx="833530" cy="833678"/>
        </a:xfrm>
        <a:prstGeom prst="ellipse">
          <a:avLst/>
        </a:prstGeom>
        <a:solidFill>
          <a:schemeClr val="accent2">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AE33E7-1E76-4E08-9241-78F115D42119}">
      <dsp:nvSpPr>
        <dsp:cNvPr id="0" name=""/>
        <dsp:cNvSpPr/>
      </dsp:nvSpPr>
      <dsp:spPr>
        <a:xfrm>
          <a:off x="2461085" y="2025211"/>
          <a:ext cx="1798428" cy="4821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bg1"/>
              </a:solidFill>
            </a:rPr>
            <a:t>10% -&gt; 105,170.62</a:t>
          </a:r>
        </a:p>
      </dsp:txBody>
      <dsp:txXfrm>
        <a:off x="2484624" y="2048750"/>
        <a:ext cx="1751350" cy="435112"/>
      </dsp:txXfrm>
    </dsp:sp>
    <dsp:sp modelId="{24CC9466-9080-49E7-B5C3-FC02C6DED109}">
      <dsp:nvSpPr>
        <dsp:cNvPr id="0" name=""/>
        <dsp:cNvSpPr/>
      </dsp:nvSpPr>
      <dsp:spPr>
        <a:xfrm>
          <a:off x="1962409" y="1539193"/>
          <a:ext cx="833530" cy="833678"/>
        </a:xfrm>
        <a:prstGeom prst="ellipse">
          <a:avLst/>
        </a:prstGeom>
        <a:solidFill>
          <a:schemeClr val="accent3">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5896D-CE2E-4DB4-A1A0-077E6C8A672B}">
      <dsp:nvSpPr>
        <dsp:cNvPr id="0" name=""/>
        <dsp:cNvSpPr/>
      </dsp:nvSpPr>
      <dsp:spPr>
        <a:xfrm>
          <a:off x="2992216" y="1075548"/>
          <a:ext cx="1798428" cy="4821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67"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bg1"/>
              </a:solidFill>
            </a:rPr>
            <a:t>2% -&gt; </a:t>
          </a:r>
          <a:r>
            <a:rPr lang="en-US" sz="1600" b="1" kern="1200" dirty="0">
              <a:solidFill>
                <a:schemeClr val="bg1"/>
              </a:solidFill>
              <a:latin typeface="Calibri"/>
              <a:ea typeface="Calibri"/>
              <a:cs typeface="Calibri"/>
              <a:sym typeface="Calibri"/>
            </a:rPr>
            <a:t>$44,782.45</a:t>
          </a:r>
          <a:r>
            <a:rPr lang="en-IN" sz="1600" b="1" kern="1200" dirty="0">
              <a:solidFill>
                <a:schemeClr val="bg1"/>
              </a:solidFill>
            </a:rPr>
            <a:t> </a:t>
          </a:r>
        </a:p>
      </dsp:txBody>
      <dsp:txXfrm>
        <a:off x="3015755" y="1099087"/>
        <a:ext cx="1751350" cy="435112"/>
      </dsp:txXfrm>
    </dsp:sp>
    <dsp:sp modelId="{A28B2449-4F36-4E7C-8F4F-A0E7F86EEFCB}">
      <dsp:nvSpPr>
        <dsp:cNvPr id="0" name=""/>
        <dsp:cNvSpPr/>
      </dsp:nvSpPr>
      <dsp:spPr>
        <a:xfrm>
          <a:off x="4790644" y="1075548"/>
          <a:ext cx="899471" cy="48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58420" bIns="58420" numCol="1" spcCol="1270" anchor="ctr" anchorCtr="0">
          <a:noAutofit/>
        </a:bodyPr>
        <a:lstStyle/>
        <a:p>
          <a:pPr marL="0" lvl="0" indent="0" algn="l" defTabSz="1022350">
            <a:lnSpc>
              <a:spcPct val="90000"/>
            </a:lnSpc>
            <a:spcBef>
              <a:spcPct val="0"/>
            </a:spcBef>
            <a:spcAft>
              <a:spcPct val="35000"/>
            </a:spcAft>
            <a:buNone/>
          </a:pPr>
          <a:endParaRPr lang="en-IN" sz="2300" kern="1200"/>
        </a:p>
      </dsp:txBody>
      <dsp:txXfrm>
        <a:off x="4790644" y="1075548"/>
        <a:ext cx="899471" cy="482190"/>
      </dsp:txXfrm>
    </dsp:sp>
    <dsp:sp modelId="{0CCA23B8-D3E8-45B6-A47D-8DF3CE363901}">
      <dsp:nvSpPr>
        <dsp:cNvPr id="0" name=""/>
        <dsp:cNvSpPr/>
      </dsp:nvSpPr>
      <dsp:spPr>
        <a:xfrm>
          <a:off x="2493540" y="595733"/>
          <a:ext cx="833530" cy="833678"/>
        </a:xfrm>
        <a:prstGeom prst="ellipse">
          <a:avLst/>
        </a:prstGeom>
        <a:solidFill>
          <a:schemeClr val="accent4">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DDAA7E-3555-4E87-BB4E-C4E61992AD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7549D61-CE6A-4391-9B40-0941F9E8AA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E502B8-B4D8-4DF9-B264-CE0A5A3AA3E1}" type="datetimeFigureOut">
              <a:rPr lang="en-IN" smtClean="0"/>
              <a:t>26-04-2021</a:t>
            </a:fld>
            <a:endParaRPr lang="en-IN"/>
          </a:p>
        </p:txBody>
      </p:sp>
      <p:sp>
        <p:nvSpPr>
          <p:cNvPr id="4" name="Footer Placeholder 3">
            <a:extLst>
              <a:ext uri="{FF2B5EF4-FFF2-40B4-BE49-F238E27FC236}">
                <a16:creationId xmlns:a16="http://schemas.microsoft.com/office/drawing/2014/main" id="{2C9D50DC-5D11-41AF-8414-96D6478C72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FED327E-15BB-44A9-9637-188613A0D7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F105A1-8C15-4ACB-B06D-BFA9008ED8E9}" type="slidenum">
              <a:rPr lang="en-IN" smtClean="0"/>
              <a:t>‹#›</a:t>
            </a:fld>
            <a:endParaRPr lang="en-IN"/>
          </a:p>
        </p:txBody>
      </p:sp>
    </p:spTree>
    <p:extLst>
      <p:ext uri="{BB962C8B-B14F-4D97-AF65-F5344CB8AC3E}">
        <p14:creationId xmlns:p14="http://schemas.microsoft.com/office/powerpoint/2010/main" val="9393366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53E2C-4AF7-4DF0-8C58-16A09F78DCD7}" type="datetimeFigureOut">
              <a:rPr lang="en-IN" smtClean="0"/>
              <a:t>26-04-2021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D72C7-5971-454E-B9ED-422FCD131A0D}" type="slidenum">
              <a:rPr lang="en-IN" smtClean="0"/>
              <a:t>‹#›</a:t>
            </a:fld>
            <a:endParaRPr lang="en-IN"/>
          </a:p>
        </p:txBody>
      </p:sp>
    </p:spTree>
    <p:extLst>
      <p:ext uri="{BB962C8B-B14F-4D97-AF65-F5344CB8AC3E}">
        <p14:creationId xmlns:p14="http://schemas.microsoft.com/office/powerpoint/2010/main" val="578050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Hello everyone! This is group 6 and Our presentation today will be on a student’s Dilemma to Rent apartment or to Buy a house? along with the analysis we came up with. Our team members include </a:t>
            </a:r>
            <a:r>
              <a:rPr lang="en-US" sz="1800" b="0" i="0" u="none" strike="noStrike" dirty="0" err="1">
                <a:solidFill>
                  <a:srgbClr val="000000"/>
                </a:solidFill>
                <a:effectLst/>
                <a:latin typeface="Arial" panose="020B0604020202020204" pitchFamily="34" charset="0"/>
              </a:rPr>
              <a:t>Shanmukha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Supriya</a:t>
            </a:r>
            <a:r>
              <a:rPr lang="en-US" sz="1800" b="0" i="0" u="none" strike="noStrike" dirty="0">
                <a:solidFill>
                  <a:srgbClr val="000000"/>
                </a:solidFill>
                <a:effectLst/>
                <a:latin typeface="Arial" panose="020B0604020202020204" pitchFamily="34" charset="0"/>
              </a:rPr>
              <a:t> and myself Abhinav. So let us begin.</a:t>
            </a: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a:t>
            </a:fld>
            <a:endParaRPr lang="en-IN"/>
          </a:p>
        </p:txBody>
      </p:sp>
    </p:spTree>
    <p:extLst>
      <p:ext uri="{BB962C8B-B14F-4D97-AF65-F5344CB8AC3E}">
        <p14:creationId xmlns:p14="http://schemas.microsoft.com/office/powerpoint/2010/main" val="318426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Case Analysis:</a:t>
            </a:r>
          </a:p>
          <a:p>
            <a:endParaRPr lang="en-US" dirty="0"/>
          </a:p>
          <a:p>
            <a:r>
              <a:rPr lang="en-US" dirty="0"/>
              <a:t>In the base case, numbers are fixed in the case of renting.  Her monthly rent would be deducted for three years from her bank balance.</a:t>
            </a:r>
          </a:p>
          <a:p>
            <a:r>
              <a:rPr lang="en-US" dirty="0"/>
              <a:t>There are no external estimates that needs to be incorporated in calculating the final balance. The final bank balance in renting scenarios are 7.1k and 8.6k.</a:t>
            </a:r>
          </a:p>
          <a:p>
            <a:endParaRPr lang="en-US" dirty="0"/>
          </a:p>
          <a:p>
            <a:r>
              <a:rPr lang="en-US" dirty="0"/>
              <a:t>But in the case of buying, estimated values are used for a few variables that can impact the final bank balance significantly. Variation in House price rate is making a significant impact on the final balance. Therefore, we have explored the Best and Worst case scenarios for House price increase rate</a:t>
            </a:r>
          </a:p>
          <a:p>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10</a:t>
            </a:fld>
            <a:endParaRPr lang="en-IN"/>
          </a:p>
        </p:txBody>
      </p:sp>
    </p:spTree>
    <p:extLst>
      <p:ext uri="{BB962C8B-B14F-4D97-AF65-F5344CB8AC3E}">
        <p14:creationId xmlns:p14="http://schemas.microsoft.com/office/powerpoint/2010/main" val="392429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Case Analysis:</a:t>
            </a:r>
          </a:p>
          <a:p>
            <a:endParaRPr lang="en-US" dirty="0"/>
          </a:p>
          <a:p>
            <a:r>
              <a:rPr lang="en-US" dirty="0"/>
              <a:t>In the base case, numbers are fixed in the case of renting.  Her monthly rent would be deducted for three years from her bank balance.</a:t>
            </a:r>
          </a:p>
          <a:p>
            <a:r>
              <a:rPr lang="en-US" dirty="0"/>
              <a:t>There are no external estimates that needs to be incorporated in calculating the final balance. The final bank balance in renting scenarios are 7.1k and 8.6k.</a:t>
            </a:r>
          </a:p>
          <a:p>
            <a:endParaRPr lang="en-US" dirty="0"/>
          </a:p>
          <a:p>
            <a:r>
              <a:rPr lang="en-US" dirty="0"/>
              <a:t>But in the case of buying, estimated values are used for a few variables that can impact the final bank balance significantly. Variation in House price rate is making a significant impact on the final balance. Therefore, we have explored the Best and Worst case scenarios for House price increase rate</a:t>
            </a:r>
          </a:p>
          <a:p>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11</a:t>
            </a:fld>
            <a:endParaRPr lang="en-IN"/>
          </a:p>
        </p:txBody>
      </p:sp>
    </p:spTree>
    <p:extLst>
      <p:ext uri="{BB962C8B-B14F-4D97-AF65-F5344CB8AC3E}">
        <p14:creationId xmlns:p14="http://schemas.microsoft.com/office/powerpoint/2010/main" val="308006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Case Analysis:</a:t>
            </a:r>
          </a:p>
          <a:p>
            <a:endParaRPr lang="en-US" dirty="0"/>
          </a:p>
          <a:p>
            <a:r>
              <a:rPr lang="en-US" dirty="0"/>
              <a:t>In the base case, numbers are fixed in the case of renting.  Her monthly rent would be deducted for three years from her bank balance.</a:t>
            </a:r>
          </a:p>
          <a:p>
            <a:r>
              <a:rPr lang="en-US" dirty="0"/>
              <a:t>There are no external estimates that needs to be incorporated in calculating the final balance. The final bank balance in renting scenarios are 7.1k and 8.6k.</a:t>
            </a:r>
          </a:p>
          <a:p>
            <a:endParaRPr lang="en-US" dirty="0"/>
          </a:p>
          <a:p>
            <a:r>
              <a:rPr lang="en-US" dirty="0"/>
              <a:t>But in the case of buying, estimated values are used for a few variables that can impact the final bank balance significantly. Variation in House price rate is making a significant impact on the final balance. Therefore, we have explored the Best and Worst case scenarios for House price increase rate</a:t>
            </a:r>
          </a:p>
          <a:p>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12</a:t>
            </a:fld>
            <a:endParaRPr lang="en-IN"/>
          </a:p>
        </p:txBody>
      </p:sp>
    </p:spTree>
    <p:extLst>
      <p:ext uri="{BB962C8B-B14F-4D97-AF65-F5344CB8AC3E}">
        <p14:creationId xmlns:p14="http://schemas.microsoft.com/office/powerpoint/2010/main" val="2240130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Best or Worst Case Scenario: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Here in best case, worst case scenario, we have defined base value as 2% and from our research we observed that the house price increase rate ranges between -4% to 10%. These are our pessimistic and optimistic values.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From the numbers you can see that for non-inclusive scenario, the final balance is going down to $5,336 which makes renting a house profitable. Other than this scenario, every other scenario validates the base case that buying house is profitable for Scott.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Therefore, when buying and selling a house, knowledge related to market should be researched and considered.</a:t>
            </a:r>
            <a:endParaRPr lang="en-US" b="0" dirty="0">
              <a:effectLst/>
            </a:endParaRPr>
          </a:p>
          <a:p>
            <a:br>
              <a:rPr lang="en-US" dirty="0"/>
            </a:b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13</a:t>
            </a:fld>
            <a:endParaRPr lang="en-IN"/>
          </a:p>
        </p:txBody>
      </p:sp>
    </p:spTree>
    <p:extLst>
      <p:ext uri="{BB962C8B-B14F-4D97-AF65-F5344CB8AC3E}">
        <p14:creationId xmlns:p14="http://schemas.microsoft.com/office/powerpoint/2010/main" val="396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Break - Even Analysis: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We know that in the case of renting, Scott’s friends are getting an inclusive house for $510 and non-inclusive house for $435. If Scott charges beyond these values, there is a possibility that Scott’s friend might chose renting an other house.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If Scott charges the same prices, she would get maximum profit of around $49,000 for inclusive and $44,000 for non-inclusive.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If Scott want’s to reduce the charge for her friends, we wanted to see how  much amount she can reduce so that she can still make a profit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case of buying.</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Through, break-even analysis, we identified that Scott should not charge less than $230 for inclusive and $187 for non-inclusive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maintain higher balance.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We also have considered few risks that might occur when Scott decides to buy a house and Hemanth will continue with Risk Analysis.</a:t>
            </a:r>
            <a:endParaRPr lang="en-US" b="0" dirty="0">
              <a:effectLst/>
            </a:endParaRPr>
          </a:p>
          <a:p>
            <a:br>
              <a:rPr lang="en-US" dirty="0"/>
            </a:b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14</a:t>
            </a:fld>
            <a:endParaRPr lang="en-IN"/>
          </a:p>
        </p:txBody>
      </p:sp>
    </p:spTree>
    <p:extLst>
      <p:ext uri="{BB962C8B-B14F-4D97-AF65-F5344CB8AC3E}">
        <p14:creationId xmlns:p14="http://schemas.microsoft.com/office/powerpoint/2010/main" val="2077731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model we are interested in finding the drop in Scott’s final bank balance, if one of her roommate drops off from the plan, we took a 25% chance that one of her friends drops off from the plan and ran a simulation analysis.</a:t>
            </a:r>
          </a:p>
          <a:p>
            <a:r>
              <a:rPr lang="en-US" dirty="0"/>
              <a:t>We found that the bank balance shows a significant drop from 49.5k to 30.8k, This shows that Scott should make sure that all the 4 of her friends stays with her for the next three years</a:t>
            </a:r>
          </a:p>
        </p:txBody>
      </p:sp>
      <p:sp>
        <p:nvSpPr>
          <p:cNvPr id="4" name="Slide Number Placeholder 3"/>
          <p:cNvSpPr>
            <a:spLocks noGrp="1"/>
          </p:cNvSpPr>
          <p:nvPr>
            <p:ph type="sldNum" sz="quarter" idx="5"/>
          </p:nvPr>
        </p:nvSpPr>
        <p:spPr/>
        <p:txBody>
          <a:bodyPr/>
          <a:lstStyle/>
          <a:p>
            <a:fld id="{5BDD72C7-5971-454E-B9ED-422FCD131A0D}" type="slidenum">
              <a:rPr lang="en-IN" smtClean="0"/>
              <a:t>15</a:t>
            </a:fld>
            <a:endParaRPr lang="en-IN"/>
          </a:p>
        </p:txBody>
      </p:sp>
    </p:spTree>
    <p:extLst>
      <p:ext uri="{BB962C8B-B14F-4D97-AF65-F5344CB8AC3E}">
        <p14:creationId xmlns:p14="http://schemas.microsoft.com/office/powerpoint/2010/main" val="360790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model we are interested in finding the impact of bank rate on Scotts final Bank balance. We assumed that the bank interest rate follows a triangular distribution with min value of 0.5% most likely value of 1% and max value of 2%.  We ran the simulation analysis and found that the bank balance lies between 49.8k and 49.5k for 90% of the times. This shows that there is not significant  impact of bank interest rate on </a:t>
            </a:r>
            <a:r>
              <a:rPr lang="en-US" dirty="0" err="1"/>
              <a:t>scotts</a:t>
            </a:r>
            <a:r>
              <a:rPr lang="en-US" dirty="0"/>
              <a:t> final bank balance</a:t>
            </a:r>
          </a:p>
          <a:p>
            <a:endParaRPr lang="en-US" dirty="0"/>
          </a:p>
        </p:txBody>
      </p:sp>
      <p:sp>
        <p:nvSpPr>
          <p:cNvPr id="4" name="Slide Number Placeholder 3"/>
          <p:cNvSpPr>
            <a:spLocks noGrp="1"/>
          </p:cNvSpPr>
          <p:nvPr>
            <p:ph type="sldNum" sz="quarter" idx="5"/>
          </p:nvPr>
        </p:nvSpPr>
        <p:spPr/>
        <p:txBody>
          <a:bodyPr/>
          <a:lstStyle/>
          <a:p>
            <a:fld id="{5BDD72C7-5971-454E-B9ED-422FCD131A0D}" type="slidenum">
              <a:rPr lang="en-IN" smtClean="0"/>
              <a:t>16</a:t>
            </a:fld>
            <a:endParaRPr lang="en-IN"/>
          </a:p>
        </p:txBody>
      </p:sp>
    </p:spTree>
    <p:extLst>
      <p:ext uri="{BB962C8B-B14F-4D97-AF65-F5344CB8AC3E}">
        <p14:creationId xmlns:p14="http://schemas.microsoft.com/office/powerpoint/2010/main" val="4196618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model we are interested in finding the impact of house price increase rate on Scotts final Bank balance. We assumed that the house price increase rate  follows a uniform distribution with min value of -4% and max value of 10%.  We ran the simulation analysis and found that the bank balance lies between 14.4k and 104k for 90% of the times. This shows that there is  significant  impact of House price increase rate on </a:t>
            </a:r>
            <a:r>
              <a:rPr lang="en-US" dirty="0" err="1"/>
              <a:t>scotts</a:t>
            </a:r>
            <a:r>
              <a:rPr lang="en-US" dirty="0"/>
              <a:t> final bank balance.</a:t>
            </a:r>
          </a:p>
          <a:p>
            <a:endParaRPr lang="en-US" dirty="0"/>
          </a:p>
          <a:p>
            <a:endParaRPr lang="en-US" dirty="0"/>
          </a:p>
        </p:txBody>
      </p:sp>
      <p:sp>
        <p:nvSpPr>
          <p:cNvPr id="4" name="Slide Number Placeholder 3"/>
          <p:cNvSpPr>
            <a:spLocks noGrp="1"/>
          </p:cNvSpPr>
          <p:nvPr>
            <p:ph type="sldNum" sz="quarter" idx="5"/>
          </p:nvPr>
        </p:nvSpPr>
        <p:spPr/>
        <p:txBody>
          <a:bodyPr/>
          <a:lstStyle/>
          <a:p>
            <a:fld id="{5BDD72C7-5971-454E-B9ED-422FCD131A0D}" type="slidenum">
              <a:rPr lang="en-IN" smtClean="0"/>
              <a:t>17</a:t>
            </a:fld>
            <a:endParaRPr lang="en-IN"/>
          </a:p>
        </p:txBody>
      </p:sp>
    </p:spTree>
    <p:extLst>
      <p:ext uri="{BB962C8B-B14F-4D97-AF65-F5344CB8AC3E}">
        <p14:creationId xmlns:p14="http://schemas.microsoft.com/office/powerpoint/2010/main" val="62822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reach at a conclusion, Scott needs to consider many factors before finalising a decision which can have a significant impact on her bank account for another three years. We saw </a:t>
            </a:r>
            <a:r>
              <a:rPr lang="en-IN" dirty="0" err="1"/>
              <a:t>Scotts’s</a:t>
            </a:r>
            <a:r>
              <a:rPr lang="en-IN" dirty="0"/>
              <a:t> financial analysis for three years based on rental and buying options using Excel solver with the details provided. So we as a group came to the conclusion that buying the house is the most profitable option which is financially favourable for her. </a:t>
            </a:r>
          </a:p>
        </p:txBody>
      </p:sp>
      <p:sp>
        <p:nvSpPr>
          <p:cNvPr id="4" name="Slide Number Placeholder 3"/>
          <p:cNvSpPr>
            <a:spLocks noGrp="1"/>
          </p:cNvSpPr>
          <p:nvPr>
            <p:ph type="sldNum" sz="quarter" idx="5"/>
          </p:nvPr>
        </p:nvSpPr>
        <p:spPr/>
        <p:txBody>
          <a:bodyPr/>
          <a:lstStyle/>
          <a:p>
            <a:fld id="{5BDD72C7-5971-454E-B9ED-422FCD131A0D}" type="slidenum">
              <a:rPr lang="en-IN" smtClean="0"/>
              <a:t>18</a:t>
            </a:fld>
            <a:endParaRPr lang="en-IN"/>
          </a:p>
        </p:txBody>
      </p:sp>
    </p:spTree>
    <p:extLst>
      <p:ext uri="{BB962C8B-B14F-4D97-AF65-F5344CB8AC3E}">
        <p14:creationId xmlns:p14="http://schemas.microsoft.com/office/powerpoint/2010/main" val="155804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our recommendation to Scott is that she can buy a House for $239K and can rent the house for $510 per person each month which is inclusive of all utilities for her four friends based on quantitative analysis. But considering the facts of a house owner’s responsibility and the time which can be spent for it, Scott should take care that it is not having a negative impact on her academic performance. She also should make sure that she is making an agreement with her friends that they will not leave the house for next three years.</a:t>
            </a:r>
          </a:p>
        </p:txBody>
      </p:sp>
      <p:sp>
        <p:nvSpPr>
          <p:cNvPr id="4" name="Slide Number Placeholder 3"/>
          <p:cNvSpPr>
            <a:spLocks noGrp="1"/>
          </p:cNvSpPr>
          <p:nvPr>
            <p:ph type="sldNum" sz="quarter" idx="5"/>
          </p:nvPr>
        </p:nvSpPr>
        <p:spPr/>
        <p:txBody>
          <a:bodyPr/>
          <a:lstStyle/>
          <a:p>
            <a:fld id="{5BDD72C7-5971-454E-B9ED-422FCD131A0D}" type="slidenum">
              <a:rPr lang="en-IN" smtClean="0"/>
              <a:t>19</a:t>
            </a:fld>
            <a:endParaRPr lang="en-IN"/>
          </a:p>
        </p:txBody>
      </p:sp>
    </p:spTree>
    <p:extLst>
      <p:ext uri="{BB962C8B-B14F-4D97-AF65-F5344CB8AC3E}">
        <p14:creationId xmlns:p14="http://schemas.microsoft.com/office/powerpoint/2010/main" val="384950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Before going over our case analysis, we would like to share the agenda for today’s presentation. We’ll start with the business Background and explain the decision making followed by the decision analysis. We will then move on to conclude giving  some recommendations.</a:t>
            </a: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2</a:t>
            </a:fld>
            <a:endParaRPr lang="en-IN"/>
          </a:p>
        </p:txBody>
      </p:sp>
    </p:spTree>
    <p:extLst>
      <p:ext uri="{BB962C8B-B14F-4D97-AF65-F5344CB8AC3E}">
        <p14:creationId xmlns:p14="http://schemas.microsoft.com/office/powerpoint/2010/main" val="19873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Let's come to the problem statement. Scott and four of her friends were looking for a 5-bedroom flat with at least 2 bathrooms. Scott has two options to do so first is Scott can purchase a house and charge her four roommates inclusive or non-inclusive rent and second is Scott can rent an apartment (inclusive or non-inclusive rent) along with her friends.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We need to analyze the costs and benefits of buying a house and renting the property to conclude whether it would be profitable to purchase the house or rent it.</a:t>
            </a:r>
            <a:endParaRPr lang="en-IN" sz="500" dirty="0"/>
          </a:p>
        </p:txBody>
      </p:sp>
      <p:sp>
        <p:nvSpPr>
          <p:cNvPr id="4" name="Slide Number Placeholder 3"/>
          <p:cNvSpPr>
            <a:spLocks noGrp="1"/>
          </p:cNvSpPr>
          <p:nvPr>
            <p:ph type="sldNum" sz="quarter" idx="5"/>
          </p:nvPr>
        </p:nvSpPr>
        <p:spPr/>
        <p:txBody>
          <a:bodyPr/>
          <a:lstStyle/>
          <a:p>
            <a:fld id="{5BDD72C7-5971-454E-B9ED-422FCD131A0D}" type="slidenum">
              <a:rPr lang="en-IN" smtClean="0"/>
              <a:t>3</a:t>
            </a:fld>
            <a:endParaRPr lang="en-IN"/>
          </a:p>
        </p:txBody>
      </p:sp>
    </p:spTree>
    <p:extLst>
      <p:ext uri="{BB962C8B-B14F-4D97-AF65-F5344CB8AC3E}">
        <p14:creationId xmlns:p14="http://schemas.microsoft.com/office/powerpoint/2010/main" val="31225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this slide we can see what all costs Scott needs to consider if she rents an apartment with her friends. For renting we have two options first is Inclusive of all the utilities, so the rent would be 510 per person/ month and the second option is Non – inclusive of all the utilities so the rent would be $435 per person/ Month plus utility bills as shown in slide.</a:t>
            </a: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4</a:t>
            </a:fld>
            <a:endParaRPr lang="en-IN"/>
          </a:p>
        </p:txBody>
      </p:sp>
    </p:spTree>
    <p:extLst>
      <p:ext uri="{BB962C8B-B14F-4D97-AF65-F5344CB8AC3E}">
        <p14:creationId xmlns:p14="http://schemas.microsoft.com/office/powerpoint/2010/main" val="8211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slide we can see what all costs Scott needs to consider if she purchase a house. Important factors and costs </a:t>
            </a:r>
            <a:r>
              <a:rPr lang="en-US" sz="1800" b="0" i="0" u="none" strike="noStrike" dirty="0" err="1">
                <a:solidFill>
                  <a:srgbClr val="000000"/>
                </a:solidFill>
                <a:effectLst/>
                <a:latin typeface="Arial" panose="020B0604020202020204" pitchFamily="34" charset="0"/>
              </a:rPr>
              <a:t>scotts</a:t>
            </a:r>
            <a:r>
              <a:rPr lang="en-US" sz="1800" b="0" i="0" u="none" strike="noStrike" dirty="0">
                <a:solidFill>
                  <a:srgbClr val="000000"/>
                </a:solidFill>
                <a:effectLst/>
                <a:latin typeface="Arial" panose="020B0604020202020204" pitchFamily="34" charset="0"/>
              </a:rPr>
              <a:t> into consideration when buying the house are: </a:t>
            </a:r>
            <a:r>
              <a:rPr lang="en-US" sz="1800" b="1" i="0" u="none" strike="noStrike" dirty="0">
                <a:solidFill>
                  <a:srgbClr val="000000"/>
                </a:solidFill>
                <a:effectLst/>
                <a:latin typeface="Arial" panose="020B0604020202020204" pitchFamily="34" charset="0"/>
              </a:rPr>
              <a:t>a down payment</a:t>
            </a:r>
            <a:r>
              <a:rPr lang="en-US" sz="1800" b="0" i="0" u="none" strike="noStrike" dirty="0">
                <a:solidFill>
                  <a:srgbClr val="000000"/>
                </a:solidFill>
                <a:effectLst/>
                <a:latin typeface="Arial" panose="020B0604020202020204" pitchFamily="34" charset="0"/>
              </a:rPr>
              <a:t> of at most $50,000 including $25,000 of her own and $25,000 from her parents, </a:t>
            </a:r>
            <a:r>
              <a:rPr lang="en-US" sz="1800" b="1" i="0" u="none" strike="noStrike" dirty="0">
                <a:solidFill>
                  <a:srgbClr val="000000"/>
                </a:solidFill>
                <a:effectLst/>
                <a:latin typeface="Arial" panose="020B0604020202020204" pitchFamily="34" charset="0"/>
              </a:rPr>
              <a:t>annual property tax</a:t>
            </a:r>
            <a:r>
              <a:rPr lang="en-US" sz="1800" b="0" i="0" u="none" strike="noStrike" dirty="0">
                <a:solidFill>
                  <a:srgbClr val="000000"/>
                </a:solidFill>
                <a:effectLst/>
                <a:latin typeface="Arial" panose="020B0604020202020204" pitchFamily="34" charset="0"/>
              </a:rPr>
              <a:t> (1.4427% of the house value and increasing with higher house prices), </a:t>
            </a:r>
            <a:r>
              <a:rPr lang="en-US" sz="1800" b="1" i="0" u="none" strike="noStrike" dirty="0">
                <a:solidFill>
                  <a:srgbClr val="000000"/>
                </a:solidFill>
                <a:effectLst/>
                <a:latin typeface="Arial" panose="020B0604020202020204" pitchFamily="34" charset="0"/>
              </a:rPr>
              <a:t>annual</a:t>
            </a:r>
            <a:endParaRPr lang="en-US" sz="2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insurance</a:t>
            </a:r>
            <a:r>
              <a:rPr lang="en-US" sz="1800" b="0" i="0" u="none" strike="noStrike" dirty="0">
                <a:solidFill>
                  <a:srgbClr val="000000"/>
                </a:solidFill>
                <a:effectLst/>
                <a:latin typeface="Arial" panose="020B0604020202020204" pitchFamily="34" charset="0"/>
              </a:rPr>
              <a:t> of $1200, </a:t>
            </a:r>
            <a:r>
              <a:rPr lang="en-US" sz="1800" b="1" i="0" u="none" strike="noStrike" dirty="0">
                <a:solidFill>
                  <a:srgbClr val="000000"/>
                </a:solidFill>
                <a:effectLst/>
                <a:latin typeface="Arial" panose="020B0604020202020204" pitchFamily="34" charset="0"/>
              </a:rPr>
              <a:t>maintenance costs</a:t>
            </a:r>
            <a:r>
              <a:rPr lang="en-US" sz="1800" b="0" i="0" u="none" strike="noStrike" dirty="0">
                <a:solidFill>
                  <a:srgbClr val="000000"/>
                </a:solidFill>
                <a:effectLst/>
                <a:latin typeface="Arial" panose="020B0604020202020204" pitchFamily="34" charset="0"/>
              </a:rPr>
              <a:t> of $6000 for three years, </a:t>
            </a:r>
            <a:r>
              <a:rPr lang="en-US" sz="1800" b="1" i="0" u="none" strike="noStrike" dirty="0">
                <a:solidFill>
                  <a:srgbClr val="000000"/>
                </a:solidFill>
                <a:effectLst/>
                <a:latin typeface="Arial" panose="020B0604020202020204" pitchFamily="34" charset="0"/>
              </a:rPr>
              <a:t>three years closed mortgage</a:t>
            </a:r>
            <a:r>
              <a:rPr lang="en-US" sz="1800" b="0" i="0" u="none" strike="noStrike" dirty="0">
                <a:solidFill>
                  <a:srgbClr val="000000"/>
                </a:solidFill>
                <a:effectLst/>
                <a:latin typeface="Arial" panose="020B0604020202020204" pitchFamily="34" charset="0"/>
              </a:rPr>
              <a:t> with 3.95% interest rate over 25 years (if she puts 20% down), </a:t>
            </a:r>
            <a:r>
              <a:rPr lang="en-US" sz="1800" b="1" i="0" u="none" strike="noStrike" dirty="0">
                <a:solidFill>
                  <a:srgbClr val="000000"/>
                </a:solidFill>
                <a:effectLst/>
                <a:latin typeface="Arial" panose="020B0604020202020204" pitchFamily="34" charset="0"/>
              </a:rPr>
              <a:t>utilities</a:t>
            </a:r>
            <a:r>
              <a:rPr lang="en-US" sz="1800" b="0" i="0" u="none" strike="noStrike" dirty="0">
                <a:solidFill>
                  <a:srgbClr val="000000"/>
                </a:solidFill>
                <a:effectLst/>
                <a:latin typeface="Arial" panose="020B0604020202020204" pitchFamily="34" charset="0"/>
              </a:rPr>
              <a:t> would be $130/month for hydro and gas that are adjustable by season: $195 from November to February and $65 from May to August, $120/three months for water heater, and an additional 20% costs of utilities if inclusive, </a:t>
            </a:r>
            <a:r>
              <a:rPr lang="en-US" sz="1800" b="1" i="0" u="none" strike="noStrike" dirty="0">
                <a:solidFill>
                  <a:srgbClr val="000000"/>
                </a:solidFill>
                <a:effectLst/>
                <a:latin typeface="Arial" panose="020B0604020202020204" pitchFamily="34" charset="0"/>
              </a:rPr>
              <a:t>internet and cable</a:t>
            </a:r>
            <a:r>
              <a:rPr lang="en-US" sz="1800" b="0" i="0" u="none" strike="noStrike" dirty="0">
                <a:solidFill>
                  <a:srgbClr val="000000"/>
                </a:solidFill>
                <a:effectLst/>
                <a:latin typeface="Arial" panose="020B0604020202020204" pitchFamily="34" charset="0"/>
              </a:rPr>
              <a:t> will be $70 monthly for 8 months (1 year with 4-month-empty-house), the house prices are expected to increase 2% annually, and the real estate agent would charge a 5% commission fee of the final price.</a:t>
            </a:r>
            <a:endParaRPr lang="en-US" sz="2800" b="0" dirty="0">
              <a:effectLst/>
            </a:endParaRPr>
          </a:p>
          <a:p>
            <a:pPr rtl="0">
              <a:spcBef>
                <a:spcPts val="0"/>
              </a:spcBef>
              <a:spcAft>
                <a:spcPts val="0"/>
              </a:spcAft>
            </a:pPr>
            <a:br>
              <a:rPr lang="en-US" sz="2800" b="0" dirty="0">
                <a:effectLst/>
              </a:rPr>
            </a:br>
            <a:r>
              <a:rPr lang="en-US" sz="1800" b="0" i="0" u="none" strike="noStrike" dirty="0">
                <a:solidFill>
                  <a:srgbClr val="000000"/>
                </a:solidFill>
                <a:effectLst/>
                <a:latin typeface="Arial" panose="020B0604020202020204" pitchFamily="34" charset="0"/>
              </a:rPr>
              <a:t>Which you can see in the slide</a:t>
            </a:r>
            <a:endParaRPr lang="en-US" sz="2800" b="0" dirty="0">
              <a:effectLst/>
            </a:endParaRPr>
          </a:p>
          <a:p>
            <a:br>
              <a:rPr lang="en-US" sz="2800" dirty="0"/>
            </a:b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5</a:t>
            </a:fld>
            <a:endParaRPr lang="en-IN"/>
          </a:p>
        </p:txBody>
      </p:sp>
    </p:spTree>
    <p:extLst>
      <p:ext uri="{BB962C8B-B14F-4D97-AF65-F5344CB8AC3E}">
        <p14:creationId xmlns:p14="http://schemas.microsoft.com/office/powerpoint/2010/main" val="157862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Concerns if Scott purchase a house. Scott is solely responsible for any expenses and issues with the house because she will be the owner. </a:t>
            </a:r>
            <a:endParaRPr lang="en-US" sz="1050" b="0" dirty="0">
              <a:effectLst/>
            </a:endParaRPr>
          </a:p>
          <a:p>
            <a:pPr rtl="0">
              <a:spcBef>
                <a:spcPts val="0"/>
              </a:spcBef>
              <a:spcAft>
                <a:spcPts val="0"/>
              </a:spcAft>
            </a:pPr>
            <a:br>
              <a:rPr lang="en-US" sz="1050" b="0" dirty="0">
                <a:effectLst/>
              </a:rPr>
            </a:br>
            <a:r>
              <a:rPr lang="en-US" sz="1800" b="0" i="0" u="none" strike="noStrike" dirty="0">
                <a:solidFill>
                  <a:srgbClr val="000000"/>
                </a:solidFill>
                <a:effectLst/>
                <a:latin typeface="Arial" panose="020B0604020202020204" pitchFamily="34" charset="0"/>
              </a:rPr>
              <a:t>It is of concern to Scott that the time and effort to take care of the house may not be worth the profit. Will she also be able to maintain good grades if she is spending time on the accounting and house issues? </a:t>
            </a:r>
            <a:endParaRPr lang="en-US" sz="1050" b="0" dirty="0">
              <a:effectLst/>
            </a:endParaRPr>
          </a:p>
          <a:p>
            <a:pPr rtl="0">
              <a:spcBef>
                <a:spcPts val="0"/>
              </a:spcBef>
              <a:spcAft>
                <a:spcPts val="0"/>
              </a:spcAft>
            </a:pPr>
            <a:br>
              <a:rPr lang="en-US" sz="1050" b="0" dirty="0">
                <a:effectLst/>
              </a:rPr>
            </a:br>
            <a:r>
              <a:rPr lang="en-US" sz="1800" b="0" i="0" u="none" strike="noStrike" dirty="0">
                <a:solidFill>
                  <a:srgbClr val="000000"/>
                </a:solidFill>
                <a:effectLst/>
                <a:latin typeface="Arial" panose="020B0604020202020204" pitchFamily="34" charset="0"/>
              </a:rPr>
              <a:t>Scott can’t sell the house until the end of three years - so there is no backing out. </a:t>
            </a:r>
            <a:endParaRPr lang="en-US" sz="1050" b="0" dirty="0">
              <a:effectLst/>
            </a:endParaRPr>
          </a:p>
          <a:p>
            <a:pPr rtl="0">
              <a:spcBef>
                <a:spcPts val="0"/>
              </a:spcBef>
              <a:spcAft>
                <a:spcPts val="0"/>
              </a:spcAft>
            </a:pPr>
            <a:br>
              <a:rPr lang="en-US" sz="1050" b="0" dirty="0">
                <a:effectLst/>
              </a:rPr>
            </a:br>
            <a:r>
              <a:rPr lang="en-US" sz="1800" b="0" i="0" u="none" strike="noStrike" dirty="0">
                <a:solidFill>
                  <a:srgbClr val="000000"/>
                </a:solidFill>
                <a:effectLst/>
                <a:latin typeface="Arial" panose="020B0604020202020204" pitchFamily="34" charset="0"/>
              </a:rPr>
              <a:t>Is it worth it ?</a:t>
            </a:r>
            <a:endParaRPr lang="en-US" sz="1050" b="0" dirty="0">
              <a:effectLst/>
            </a:endParaRPr>
          </a:p>
          <a:p>
            <a:pPr rtl="0">
              <a:spcBef>
                <a:spcPts val="0"/>
              </a:spcBef>
              <a:spcAft>
                <a:spcPts val="0"/>
              </a:spcAft>
            </a:pPr>
            <a:br>
              <a:rPr lang="en-US" sz="1050" b="0" dirty="0">
                <a:effectLst/>
              </a:rPr>
            </a:br>
            <a:r>
              <a:rPr lang="en-US" sz="1800" b="0" i="0" u="none" strike="noStrike" dirty="0">
                <a:solidFill>
                  <a:srgbClr val="000000"/>
                </a:solidFill>
                <a:effectLst/>
                <a:latin typeface="Arial" panose="020B0604020202020204" pitchFamily="34" charset="0"/>
              </a:rPr>
              <a:t>Now </a:t>
            </a:r>
            <a:r>
              <a:rPr lang="en-US" sz="1800" b="0" i="0" u="none" strike="noStrike" dirty="0" err="1">
                <a:solidFill>
                  <a:srgbClr val="000000"/>
                </a:solidFill>
                <a:effectLst/>
                <a:latin typeface="Arial" panose="020B0604020202020204" pitchFamily="34" charset="0"/>
              </a:rPr>
              <a:t>Supriya</a:t>
            </a:r>
            <a:r>
              <a:rPr lang="en-US" sz="1800" b="0" i="0" u="none" strike="noStrike" dirty="0">
                <a:solidFill>
                  <a:srgbClr val="000000"/>
                </a:solidFill>
                <a:effectLst/>
                <a:latin typeface="Arial" panose="020B0604020202020204" pitchFamily="34" charset="0"/>
              </a:rPr>
              <a:t> will tell you about decision making.</a:t>
            </a:r>
            <a:endParaRPr lang="en-US" sz="1050" b="0" dirty="0">
              <a:effectLst/>
            </a:endParaRPr>
          </a:p>
          <a:p>
            <a:br>
              <a:rPr lang="en-US" sz="1050" dirty="0"/>
            </a:br>
            <a:endParaRPr lang="en-IN" sz="2000" dirty="0"/>
          </a:p>
        </p:txBody>
      </p:sp>
      <p:sp>
        <p:nvSpPr>
          <p:cNvPr id="4" name="Slide Number Placeholder 3"/>
          <p:cNvSpPr>
            <a:spLocks noGrp="1"/>
          </p:cNvSpPr>
          <p:nvPr>
            <p:ph type="sldNum" sz="quarter" idx="5"/>
          </p:nvPr>
        </p:nvSpPr>
        <p:spPr/>
        <p:txBody>
          <a:bodyPr/>
          <a:lstStyle/>
          <a:p>
            <a:fld id="{5BDD72C7-5971-454E-B9ED-422FCD131A0D}" type="slidenum">
              <a:rPr lang="en-IN" smtClean="0"/>
              <a:t>6</a:t>
            </a:fld>
            <a:endParaRPr lang="en-IN"/>
          </a:p>
        </p:txBody>
      </p:sp>
    </p:spTree>
    <p:extLst>
      <p:ext uri="{BB962C8B-B14F-4D97-AF65-F5344CB8AC3E}">
        <p14:creationId xmlns:p14="http://schemas.microsoft.com/office/powerpoint/2010/main" val="249768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Thank you Abhinav for handing it over.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Now that the problem statement is clear, the main decision that Scott needs to make is whether to buy or rent a house.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each solution, there are two scenarios that Scott needs to consider.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 the case of buying, Scott needs to decide,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1. Whether she has to rent it to her friends inclusive or non-inclusive of all utilities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 the case of renting along with her friends, Scott needs to decide,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1. Whether she has to rent a house with or without utilities.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all the four scenarios, we have calculated the final bank balance that Scott will be left with after three years.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From the numbers on the slide, we can observer that if Scott has decided to rent a house, she will end up with the final balance roughly around $7000 to $8000. But if Scott decided to buy a house, she will end up with the final balance around $44,000 to $45,000 which is far more profitable When compared to renting a house.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from these numbers, we can conclude that the best choice for Scott is to buy a house and rent it to her friends inclusive of all utilities.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We will explore further on how we arrived at these numbers in the coming slides</a:t>
            </a:r>
            <a:endParaRPr lang="en-US" b="0" dirty="0">
              <a:effectLst/>
            </a:endParaRPr>
          </a:p>
          <a:p>
            <a:br>
              <a:rPr lang="en-US" dirty="0"/>
            </a:br>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7</a:t>
            </a:fld>
            <a:endParaRPr lang="en-IN"/>
          </a:p>
        </p:txBody>
      </p:sp>
    </p:spTree>
    <p:extLst>
      <p:ext uri="{BB962C8B-B14F-4D97-AF65-F5344CB8AC3E}">
        <p14:creationId xmlns:p14="http://schemas.microsoft.com/office/powerpoint/2010/main" val="368767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Analysis:</a:t>
            </a:r>
          </a:p>
          <a:p>
            <a:endParaRPr lang="en-US" dirty="0"/>
          </a:p>
          <a:p>
            <a:r>
              <a:rPr lang="en-US" dirty="0"/>
              <a:t>Here are three analyses we ran while we evaluated the Scott’s situation</a:t>
            </a:r>
          </a:p>
          <a:p>
            <a:endParaRPr lang="en-US" dirty="0"/>
          </a:p>
          <a:p>
            <a:r>
              <a:rPr lang="en-US" dirty="0"/>
              <a:t>We have run the base case analysis to understand whether buying or renting would be an optimal decision for Scott.</a:t>
            </a:r>
          </a:p>
          <a:p>
            <a:r>
              <a:rPr lang="en-US" dirty="0"/>
              <a:t>We also have considered best and worst case scenarios for the house price increase rate variable.</a:t>
            </a:r>
          </a:p>
          <a:p>
            <a:r>
              <a:rPr lang="en-US" dirty="0"/>
              <a:t>After that, we have run Break even analysis, to find out the break even point for the rent amount at which the final balance of buying equals renting.</a:t>
            </a:r>
          </a:p>
          <a:p>
            <a:r>
              <a:rPr lang="en-US" dirty="0"/>
              <a:t>Finally, we have considered few risks that might occur in the case of buying.</a:t>
            </a:r>
          </a:p>
          <a:p>
            <a:r>
              <a:rPr lang="en-US" dirty="0"/>
              <a:t>The risks that we have considered are, a friend dropping out from the lease,</a:t>
            </a:r>
          </a:p>
          <a:p>
            <a:r>
              <a:rPr lang="en-US" dirty="0"/>
              <a:t>Fluctuations in bank interest rate and house price increase rate.</a:t>
            </a:r>
          </a:p>
          <a:p>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8</a:t>
            </a:fld>
            <a:endParaRPr lang="en-IN"/>
          </a:p>
        </p:txBody>
      </p:sp>
    </p:spTree>
    <p:extLst>
      <p:ext uri="{BB962C8B-B14F-4D97-AF65-F5344CB8AC3E}">
        <p14:creationId xmlns:p14="http://schemas.microsoft.com/office/powerpoint/2010/main" val="243341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Case Analysis:</a:t>
            </a:r>
          </a:p>
          <a:p>
            <a:endParaRPr lang="en-US" dirty="0"/>
          </a:p>
          <a:p>
            <a:r>
              <a:rPr lang="en-US" dirty="0"/>
              <a:t>In the base case, numbers are fixed in the case of renting.  Her monthly rent would be deducted for three years from her bank balance.</a:t>
            </a:r>
          </a:p>
          <a:p>
            <a:r>
              <a:rPr lang="en-US" dirty="0"/>
              <a:t>There are no external estimates that needs to be incorporated in calculating the final balance. The final bank balance in renting scenarios are 7.1k and 8.6k.</a:t>
            </a:r>
          </a:p>
          <a:p>
            <a:endParaRPr lang="en-US" dirty="0"/>
          </a:p>
          <a:p>
            <a:r>
              <a:rPr lang="en-US" dirty="0"/>
              <a:t>But in the case of buying, estimated values are used for a few variables that can impact the final bank balance significantly. Variation in House price rate is making a significant impact on the final balance. Therefore, we have explored the Best and Worst case scenarios for House price increase rate</a:t>
            </a:r>
          </a:p>
          <a:p>
            <a:endParaRPr lang="en-IN" dirty="0"/>
          </a:p>
        </p:txBody>
      </p:sp>
      <p:sp>
        <p:nvSpPr>
          <p:cNvPr id="4" name="Slide Number Placeholder 3"/>
          <p:cNvSpPr>
            <a:spLocks noGrp="1"/>
          </p:cNvSpPr>
          <p:nvPr>
            <p:ph type="sldNum" sz="quarter" idx="5"/>
          </p:nvPr>
        </p:nvSpPr>
        <p:spPr/>
        <p:txBody>
          <a:bodyPr/>
          <a:lstStyle/>
          <a:p>
            <a:fld id="{5BDD72C7-5971-454E-B9ED-422FCD131A0D}" type="slidenum">
              <a:rPr lang="en-IN" smtClean="0"/>
              <a:t>9</a:t>
            </a:fld>
            <a:endParaRPr lang="en-IN"/>
          </a:p>
        </p:txBody>
      </p:sp>
    </p:spTree>
    <p:extLst>
      <p:ext uri="{BB962C8B-B14F-4D97-AF65-F5344CB8AC3E}">
        <p14:creationId xmlns:p14="http://schemas.microsoft.com/office/powerpoint/2010/main" val="1469361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314F06-29A1-4F45-9606-7B7A25983FD1}" type="datetime1">
              <a:rPr lang="en-IN" smtClean="0"/>
              <a:t>26-04-2021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288220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897BD-02FD-4E60-9259-A18D87F713C9}" type="datetime1">
              <a:rPr lang="en-IN" smtClean="0"/>
              <a:t>26-04-2021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102396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C6942-0448-42CE-9608-A216E2FFBBEB}" type="datetime1">
              <a:rPr lang="en-IN" smtClean="0"/>
              <a:t>26-04-2021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356129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328462-F286-4127-942D-5461754A3BD5}" type="datetime1">
              <a:rPr lang="en-IN" smtClean="0"/>
              <a:t>26-04-2021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18750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AB188B-7770-439A-886E-AD8042CE8811}" type="datetime1">
              <a:rPr lang="en-IN" smtClean="0"/>
              <a:t>26-04-2021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2916168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40E099-F0D4-4B38-8CEC-E0FFE51EC818}" type="datetime1">
              <a:rPr lang="en-IN" smtClean="0"/>
              <a:t>26-04-2021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410910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3433C0-4D2D-4036-9549-E63B9257E225}" type="datetime1">
              <a:rPr lang="en-IN" smtClean="0"/>
              <a:t>26-04-2021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45805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8B4870-8971-4023-98C3-260412BF4C97}" type="datetime1">
              <a:rPr lang="en-IN" smtClean="0"/>
              <a:t>26-04-2021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382356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AB29C-E3A9-40DB-8312-7B555846E11F}" type="datetime1">
              <a:rPr lang="en-IN" smtClean="0"/>
              <a:t>26-04-2021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158712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9BCBCC-AD47-4201-8453-C4EE33E8DC21}" type="datetime1">
              <a:rPr lang="en-IN" smtClean="0"/>
              <a:t>26-04-2021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863324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20C899-6FED-4086-9458-2D3C9EF521D7}" type="datetime1">
              <a:rPr lang="en-IN" smtClean="0"/>
              <a:t>26-04-2021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2DC298-9662-45C5-80A1-4782DA6E3A9B}" type="slidenum">
              <a:rPr lang="en-IN" smtClean="0"/>
              <a:t>‹#›</a:t>
            </a:fld>
            <a:endParaRPr lang="en-IN"/>
          </a:p>
        </p:txBody>
      </p:sp>
    </p:spTree>
    <p:extLst>
      <p:ext uri="{BB962C8B-B14F-4D97-AF65-F5344CB8AC3E}">
        <p14:creationId xmlns:p14="http://schemas.microsoft.com/office/powerpoint/2010/main" val="728173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16F28-0721-44B6-BB44-E3C060578BD7}" type="datetime1">
              <a:rPr lang="en-IN" smtClean="0"/>
              <a:t>26-04-2021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2DC298-9662-45C5-80A1-4782DA6E3A9B}" type="slidenum">
              <a:rPr lang="en-IN" smtClean="0"/>
              <a:t>‹#›</a:t>
            </a:fld>
            <a:endParaRPr lang="en-IN"/>
          </a:p>
        </p:txBody>
      </p:sp>
    </p:spTree>
    <p:extLst>
      <p:ext uri="{BB962C8B-B14F-4D97-AF65-F5344CB8AC3E}">
        <p14:creationId xmlns:p14="http://schemas.microsoft.com/office/powerpoint/2010/main" val="7161052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8.svg"/><Relationship Id="rId5" Type="http://schemas.openxmlformats.org/officeDocument/2006/relationships/diagramQuickStyle" Target="../diagrams/quickStyle2.xml"/><Relationship Id="rId10" Type="http://schemas.openxmlformats.org/officeDocument/2006/relationships/image" Target="../media/image7.png"/><Relationship Id="rId4" Type="http://schemas.openxmlformats.org/officeDocument/2006/relationships/diagramLayout" Target="../diagrams/layout2.xml"/><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0944-42BB-4B6C-A8D2-98554B11091C}"/>
              </a:ext>
            </a:extLst>
          </p:cNvPr>
          <p:cNvSpPr>
            <a:spLocks noGrp="1"/>
          </p:cNvSpPr>
          <p:nvPr>
            <p:ph type="ctrTitle"/>
          </p:nvPr>
        </p:nvSpPr>
        <p:spPr>
          <a:xfrm>
            <a:off x="804672" y="1691685"/>
            <a:ext cx="3877056" cy="2249424"/>
          </a:xfrm>
        </p:spPr>
        <p:txBody>
          <a:bodyPr anchor="b">
            <a:normAutofit fontScale="90000"/>
          </a:bodyPr>
          <a:lstStyle/>
          <a:p>
            <a:r>
              <a:rPr lang="en-IN" sz="5400" b="1" dirty="0"/>
              <a:t>A Student’s Dilemma: Rent Or Buy ?</a:t>
            </a:r>
          </a:p>
        </p:txBody>
      </p:sp>
      <p:sp>
        <p:nvSpPr>
          <p:cNvPr id="3" name="Subtitle 2">
            <a:extLst>
              <a:ext uri="{FF2B5EF4-FFF2-40B4-BE49-F238E27FC236}">
                <a16:creationId xmlns:a16="http://schemas.microsoft.com/office/drawing/2014/main" id="{CB5E8E26-C436-4E2A-83E3-A1F6A8CD168B}"/>
              </a:ext>
            </a:extLst>
          </p:cNvPr>
          <p:cNvSpPr>
            <a:spLocks noGrp="1"/>
          </p:cNvSpPr>
          <p:nvPr>
            <p:ph type="subTitle" idx="1"/>
          </p:nvPr>
        </p:nvSpPr>
        <p:spPr>
          <a:xfrm>
            <a:off x="872853" y="4734994"/>
            <a:ext cx="3740694" cy="1545248"/>
          </a:xfrm>
        </p:spPr>
        <p:txBody>
          <a:bodyPr anchor="t">
            <a:normAutofit fontScale="25000" lnSpcReduction="20000"/>
          </a:bodyPr>
          <a:lstStyle/>
          <a:p>
            <a:r>
              <a:rPr lang="en-IN" sz="8000" b="1" dirty="0"/>
              <a:t>GROUP 6</a:t>
            </a:r>
          </a:p>
          <a:p>
            <a:r>
              <a:rPr lang="en-IN" sz="8000" dirty="0"/>
              <a:t>Abhinav Dubey</a:t>
            </a:r>
          </a:p>
          <a:p>
            <a:r>
              <a:rPr lang="en-IN" sz="8000" dirty="0" err="1"/>
              <a:t>Shanmukha</a:t>
            </a:r>
            <a:r>
              <a:rPr lang="en-IN" sz="8000" dirty="0"/>
              <a:t> Hemanth Reddy </a:t>
            </a:r>
            <a:r>
              <a:rPr lang="en-IN" sz="8000" dirty="0" err="1"/>
              <a:t>Indla</a:t>
            </a:r>
            <a:endParaRPr lang="en-IN" sz="8000" dirty="0"/>
          </a:p>
          <a:p>
            <a:r>
              <a:rPr lang="en-IN" sz="8000" dirty="0" err="1"/>
              <a:t>Supriya</a:t>
            </a:r>
            <a:r>
              <a:rPr lang="en-IN" sz="8000" dirty="0"/>
              <a:t> </a:t>
            </a:r>
            <a:r>
              <a:rPr lang="en-IN" sz="8000" dirty="0" err="1"/>
              <a:t>Movva</a:t>
            </a:r>
            <a:endParaRPr lang="en-IN" sz="8000" dirty="0"/>
          </a:p>
          <a:p>
            <a:pPr algn="l"/>
            <a:endParaRPr lang="en-IN" sz="2000" dirty="0"/>
          </a:p>
        </p:txBody>
      </p:sp>
      <p:pic>
        <p:nvPicPr>
          <p:cNvPr id="8" name="Picture 7" descr="A picture containing text, building, outdoor, house&#10;&#10;Description automatically generated">
            <a:extLst>
              <a:ext uri="{FF2B5EF4-FFF2-40B4-BE49-F238E27FC236}">
                <a16:creationId xmlns:a16="http://schemas.microsoft.com/office/drawing/2014/main" id="{BFD5AACD-E2C3-46AB-B09A-0A10F8D32100}"/>
              </a:ext>
            </a:extLst>
          </p:cNvPr>
          <p:cNvPicPr>
            <a:picLocks noChangeAspect="1"/>
          </p:cNvPicPr>
          <p:nvPr/>
        </p:nvPicPr>
        <p:blipFill rotWithShape="1">
          <a:blip r:embed="rId3">
            <a:extLst>
              <a:ext uri="{28A0092B-C50C-407E-A947-70E740481C1C}">
                <a14:useLocalDpi xmlns:a14="http://schemas.microsoft.com/office/drawing/2010/main" val="0"/>
              </a:ext>
            </a:extLst>
          </a:blip>
          <a:srcRect l="10394" r="12930"/>
          <a:stretch/>
        </p:blipFill>
        <p:spPr>
          <a:xfrm>
            <a:off x="5372100" y="0"/>
            <a:ext cx="6819900" cy="6858000"/>
          </a:xfrm>
          <a:prstGeom prst="rect">
            <a:avLst/>
          </a:prstGeom>
        </p:spPr>
      </p:pic>
      <p:cxnSp>
        <p:nvCxnSpPr>
          <p:cNvPr id="12" name="Straight Connector 11">
            <a:extLst>
              <a:ext uri="{FF2B5EF4-FFF2-40B4-BE49-F238E27FC236}">
                <a16:creationId xmlns:a16="http://schemas.microsoft.com/office/drawing/2014/main" id="{4FE7D976-C07B-4800-9FF7-998933F87C68}"/>
              </a:ext>
            </a:extLst>
          </p:cNvPr>
          <p:cNvCxnSpPr/>
          <p:nvPr/>
        </p:nvCxnSpPr>
        <p:spPr>
          <a:xfrm>
            <a:off x="479394" y="1420427"/>
            <a:ext cx="4527612"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7879B6-43C0-4BB6-A2EA-C40A3227FBEB}"/>
              </a:ext>
            </a:extLst>
          </p:cNvPr>
          <p:cNvCxnSpPr/>
          <p:nvPr/>
        </p:nvCxnSpPr>
        <p:spPr>
          <a:xfrm>
            <a:off x="568171" y="4212366"/>
            <a:ext cx="4527612"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4E5888-638C-4D19-8FAC-5C602DB3647B}"/>
              </a:ext>
            </a:extLst>
          </p:cNvPr>
          <p:cNvSpPr txBox="1"/>
          <p:nvPr/>
        </p:nvSpPr>
        <p:spPr>
          <a:xfrm>
            <a:off x="1155518" y="323576"/>
            <a:ext cx="3175364" cy="707886"/>
          </a:xfrm>
          <a:prstGeom prst="rect">
            <a:avLst/>
          </a:prstGeom>
          <a:noFill/>
        </p:spPr>
        <p:txBody>
          <a:bodyPr wrap="square" rtlCol="0">
            <a:spAutoFit/>
          </a:bodyPr>
          <a:lstStyle/>
          <a:p>
            <a:pPr algn="ctr"/>
            <a:r>
              <a:rPr lang="en-US" sz="2000" dirty="0"/>
              <a:t>OPIM 5641</a:t>
            </a:r>
          </a:p>
          <a:p>
            <a:pPr algn="ctr"/>
            <a:r>
              <a:rPr lang="en-US" sz="2000" dirty="0"/>
              <a:t>Business Decision Modelling</a:t>
            </a:r>
          </a:p>
        </p:txBody>
      </p:sp>
    </p:spTree>
    <p:extLst>
      <p:ext uri="{BB962C8B-B14F-4D97-AF65-F5344CB8AC3E}">
        <p14:creationId xmlns:p14="http://schemas.microsoft.com/office/powerpoint/2010/main" val="12954768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Base Case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A902E0-BFD9-4504-9796-47F18883F21F}"/>
              </a:ext>
            </a:extLst>
          </p:cNvPr>
          <p:cNvSpPr txBox="1"/>
          <p:nvPr/>
        </p:nvSpPr>
        <p:spPr>
          <a:xfrm>
            <a:off x="11546956" y="5945817"/>
            <a:ext cx="446569" cy="369332"/>
          </a:xfrm>
          <a:prstGeom prst="rect">
            <a:avLst/>
          </a:prstGeom>
          <a:noFill/>
        </p:spPr>
        <p:txBody>
          <a:bodyPr wrap="square" rtlCol="0">
            <a:spAutoFit/>
          </a:bodyPr>
          <a:lstStyle/>
          <a:p>
            <a:r>
              <a:rPr lang="en-IN" dirty="0">
                <a:solidFill>
                  <a:schemeClr val="bg1"/>
                </a:solidFill>
              </a:rPr>
              <a:t>9</a:t>
            </a:r>
          </a:p>
        </p:txBody>
      </p:sp>
      <p:pic>
        <p:nvPicPr>
          <p:cNvPr id="9" name="Picture 8" descr="Table&#10;&#10;Description automatically generated">
            <a:extLst>
              <a:ext uri="{FF2B5EF4-FFF2-40B4-BE49-F238E27FC236}">
                <a16:creationId xmlns:a16="http://schemas.microsoft.com/office/drawing/2014/main" id="{7AEDC154-10BD-4C73-8FBB-758EA02A1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627" y="1373121"/>
            <a:ext cx="9672952" cy="4487642"/>
          </a:xfrm>
          <a:prstGeom prst="rect">
            <a:avLst/>
          </a:prstGeom>
        </p:spPr>
      </p:pic>
    </p:spTree>
    <p:extLst>
      <p:ext uri="{BB962C8B-B14F-4D97-AF65-F5344CB8AC3E}">
        <p14:creationId xmlns:p14="http://schemas.microsoft.com/office/powerpoint/2010/main" val="2301480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Base Case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A902E0-BFD9-4504-9796-47F18883F21F}"/>
              </a:ext>
            </a:extLst>
          </p:cNvPr>
          <p:cNvSpPr txBox="1"/>
          <p:nvPr/>
        </p:nvSpPr>
        <p:spPr>
          <a:xfrm>
            <a:off x="11546957" y="5945817"/>
            <a:ext cx="425303" cy="369332"/>
          </a:xfrm>
          <a:prstGeom prst="rect">
            <a:avLst/>
          </a:prstGeom>
          <a:noFill/>
        </p:spPr>
        <p:txBody>
          <a:bodyPr wrap="square" rtlCol="0">
            <a:spAutoFit/>
          </a:bodyPr>
          <a:lstStyle/>
          <a:p>
            <a:r>
              <a:rPr lang="en-IN" dirty="0">
                <a:solidFill>
                  <a:schemeClr val="bg1"/>
                </a:solidFill>
              </a:rPr>
              <a:t>10</a:t>
            </a:r>
          </a:p>
        </p:txBody>
      </p:sp>
      <p:pic>
        <p:nvPicPr>
          <p:cNvPr id="9" name="Picture 8" descr="Table&#10;&#10;Description automatically generated">
            <a:extLst>
              <a:ext uri="{FF2B5EF4-FFF2-40B4-BE49-F238E27FC236}">
                <a16:creationId xmlns:a16="http://schemas.microsoft.com/office/drawing/2014/main" id="{BC75C30C-FC57-4F50-918A-1536EDF3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648" y="1353049"/>
            <a:ext cx="9574924" cy="4822838"/>
          </a:xfrm>
          <a:prstGeom prst="rect">
            <a:avLst/>
          </a:prstGeom>
        </p:spPr>
      </p:pic>
    </p:spTree>
    <p:extLst>
      <p:ext uri="{BB962C8B-B14F-4D97-AF65-F5344CB8AC3E}">
        <p14:creationId xmlns:p14="http://schemas.microsoft.com/office/powerpoint/2010/main" val="133585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Base Case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E851979F-88F2-4FDD-A63E-F6626CC3D430}"/>
              </a:ext>
            </a:extLst>
          </p:cNvPr>
          <p:cNvGraphicFramePr/>
          <p:nvPr/>
        </p:nvGraphicFramePr>
        <p:xfrm>
          <a:off x="967451" y="1672378"/>
          <a:ext cx="10257097" cy="429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1A902E0-BFD9-4504-9796-47F18883F21F}"/>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11</a:t>
            </a:r>
          </a:p>
        </p:txBody>
      </p:sp>
    </p:spTree>
    <p:extLst>
      <p:ext uri="{BB962C8B-B14F-4D97-AF65-F5344CB8AC3E}">
        <p14:creationId xmlns:p14="http://schemas.microsoft.com/office/powerpoint/2010/main" val="408904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3" y="472282"/>
            <a:ext cx="5299969" cy="646331"/>
          </a:xfrm>
          <a:prstGeom prst="rect">
            <a:avLst/>
          </a:prstGeom>
          <a:noFill/>
        </p:spPr>
        <p:txBody>
          <a:bodyPr wrap="square" rtlCol="0">
            <a:spAutoFit/>
          </a:bodyPr>
          <a:lstStyle/>
          <a:p>
            <a:r>
              <a:rPr lang="en-IN" sz="3600" dirty="0">
                <a:solidFill>
                  <a:schemeClr val="bg1"/>
                </a:solidFill>
              </a:rPr>
              <a:t>Best &amp; Worst Scenarios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BC1300-250C-4F0B-909D-08448F3B56EF}"/>
              </a:ext>
            </a:extLst>
          </p:cNvPr>
          <p:cNvSpPr txBox="1"/>
          <p:nvPr/>
        </p:nvSpPr>
        <p:spPr>
          <a:xfrm>
            <a:off x="5025619" y="547252"/>
            <a:ext cx="4251546" cy="523220"/>
          </a:xfrm>
          <a:prstGeom prst="rect">
            <a:avLst/>
          </a:prstGeom>
          <a:noFill/>
        </p:spPr>
        <p:txBody>
          <a:bodyPr wrap="square" rtlCol="0">
            <a:spAutoFit/>
          </a:bodyPr>
          <a:lstStyle/>
          <a:p>
            <a:r>
              <a:rPr lang="en-IN" sz="2800" dirty="0">
                <a:solidFill>
                  <a:schemeClr val="bg1"/>
                </a:solidFill>
              </a:rPr>
              <a:t>: House Price Increase Rate</a:t>
            </a:r>
          </a:p>
        </p:txBody>
      </p:sp>
      <p:graphicFrame>
        <p:nvGraphicFramePr>
          <p:cNvPr id="11" name="Diagram 10">
            <a:extLst>
              <a:ext uri="{FF2B5EF4-FFF2-40B4-BE49-F238E27FC236}">
                <a16:creationId xmlns:a16="http://schemas.microsoft.com/office/drawing/2014/main" id="{FA4C0192-7C65-4458-AAA7-C7C1C3B99014}"/>
              </a:ext>
            </a:extLst>
          </p:cNvPr>
          <p:cNvGraphicFramePr/>
          <p:nvPr>
            <p:extLst>
              <p:ext uri="{D42A27DB-BD31-4B8C-83A1-F6EECF244321}">
                <p14:modId xmlns:p14="http://schemas.microsoft.com/office/powerpoint/2010/main" val="1705624466"/>
              </p:ext>
            </p:extLst>
          </p:nvPr>
        </p:nvGraphicFramePr>
        <p:xfrm>
          <a:off x="898676" y="2719431"/>
          <a:ext cx="6495989" cy="3276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9A21E5E-DBC8-4FED-A171-C3F0CD8566E3}"/>
              </a:ext>
            </a:extLst>
          </p:cNvPr>
          <p:cNvSpPr txBox="1"/>
          <p:nvPr/>
        </p:nvSpPr>
        <p:spPr>
          <a:xfrm>
            <a:off x="3532568" y="3541233"/>
            <a:ext cx="767920" cy="369332"/>
          </a:xfrm>
          <a:prstGeom prst="rect">
            <a:avLst/>
          </a:prstGeom>
          <a:noFill/>
        </p:spPr>
        <p:txBody>
          <a:bodyPr wrap="square" rtlCol="0">
            <a:spAutoFit/>
          </a:bodyPr>
          <a:lstStyle/>
          <a:p>
            <a:r>
              <a:rPr lang="en-IN" dirty="0">
                <a:solidFill>
                  <a:schemeClr val="bg1"/>
                </a:solidFill>
              </a:rPr>
              <a:t>Base</a:t>
            </a:r>
          </a:p>
        </p:txBody>
      </p:sp>
      <p:sp>
        <p:nvSpPr>
          <p:cNvPr id="15" name="TextBox 14">
            <a:extLst>
              <a:ext uri="{FF2B5EF4-FFF2-40B4-BE49-F238E27FC236}">
                <a16:creationId xmlns:a16="http://schemas.microsoft.com/office/drawing/2014/main" id="{010A2295-2575-4180-B7FD-9F59DE1D7271}"/>
              </a:ext>
            </a:extLst>
          </p:cNvPr>
          <p:cNvSpPr txBox="1"/>
          <p:nvPr/>
        </p:nvSpPr>
        <p:spPr>
          <a:xfrm>
            <a:off x="8779520" y="3605817"/>
            <a:ext cx="612560" cy="646331"/>
          </a:xfrm>
          <a:prstGeom prst="rect">
            <a:avLst/>
          </a:prstGeom>
          <a:noFill/>
        </p:spPr>
        <p:txBody>
          <a:bodyPr wrap="square" rtlCol="0">
            <a:spAutoFit/>
          </a:bodyPr>
          <a:lstStyle/>
          <a:p>
            <a:r>
              <a:rPr lang="en-IN" dirty="0"/>
              <a:t>Base</a:t>
            </a:r>
          </a:p>
        </p:txBody>
      </p:sp>
      <p:sp>
        <p:nvSpPr>
          <p:cNvPr id="16" name="TextBox 15">
            <a:extLst>
              <a:ext uri="{FF2B5EF4-FFF2-40B4-BE49-F238E27FC236}">
                <a16:creationId xmlns:a16="http://schemas.microsoft.com/office/drawing/2014/main" id="{3665D693-5DB3-43EA-A8E3-ED79BEFAEDF6}"/>
              </a:ext>
            </a:extLst>
          </p:cNvPr>
          <p:cNvSpPr txBox="1"/>
          <p:nvPr/>
        </p:nvSpPr>
        <p:spPr>
          <a:xfrm>
            <a:off x="1746677" y="5001064"/>
            <a:ext cx="917361" cy="646331"/>
          </a:xfrm>
          <a:prstGeom prst="rect">
            <a:avLst/>
          </a:prstGeom>
          <a:noFill/>
        </p:spPr>
        <p:txBody>
          <a:bodyPr wrap="square" rtlCol="0">
            <a:spAutoFit/>
          </a:bodyPr>
          <a:lstStyle/>
          <a:p>
            <a:r>
              <a:rPr lang="en-IN" dirty="0" err="1">
                <a:solidFill>
                  <a:schemeClr val="bg1"/>
                </a:solidFill>
              </a:rPr>
              <a:t>Pessim</a:t>
            </a:r>
            <a:endParaRPr lang="en-IN" dirty="0">
              <a:solidFill>
                <a:schemeClr val="bg1"/>
              </a:solidFill>
            </a:endParaRPr>
          </a:p>
          <a:p>
            <a:r>
              <a:rPr lang="en-IN" dirty="0">
                <a:solidFill>
                  <a:schemeClr val="bg1"/>
                </a:solidFill>
              </a:rPr>
              <a:t>-</a:t>
            </a:r>
            <a:r>
              <a:rPr lang="en-IN" dirty="0" err="1">
                <a:solidFill>
                  <a:schemeClr val="bg1"/>
                </a:solidFill>
              </a:rPr>
              <a:t>istic</a:t>
            </a:r>
            <a:endParaRPr lang="en-IN" dirty="0">
              <a:solidFill>
                <a:schemeClr val="bg1"/>
              </a:solidFill>
            </a:endParaRPr>
          </a:p>
        </p:txBody>
      </p:sp>
      <p:graphicFrame>
        <p:nvGraphicFramePr>
          <p:cNvPr id="17" name="Diagram 16">
            <a:extLst>
              <a:ext uri="{FF2B5EF4-FFF2-40B4-BE49-F238E27FC236}">
                <a16:creationId xmlns:a16="http://schemas.microsoft.com/office/drawing/2014/main" id="{623B573C-4DF4-42D1-AD35-96E1D105EC61}"/>
              </a:ext>
            </a:extLst>
          </p:cNvPr>
          <p:cNvGraphicFramePr/>
          <p:nvPr>
            <p:extLst>
              <p:ext uri="{D42A27DB-BD31-4B8C-83A1-F6EECF244321}">
                <p14:modId xmlns:p14="http://schemas.microsoft.com/office/powerpoint/2010/main" val="2599579225"/>
              </p:ext>
            </p:extLst>
          </p:nvPr>
        </p:nvGraphicFramePr>
        <p:xfrm>
          <a:off x="5837805" y="2815713"/>
          <a:ext cx="6495989" cy="3276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0C16DD40-F9BE-413A-BE53-559FAF11FF75}"/>
              </a:ext>
            </a:extLst>
          </p:cNvPr>
          <p:cNvSpPr txBox="1"/>
          <p:nvPr/>
        </p:nvSpPr>
        <p:spPr>
          <a:xfrm>
            <a:off x="6648632" y="5069083"/>
            <a:ext cx="917361" cy="646331"/>
          </a:xfrm>
          <a:prstGeom prst="rect">
            <a:avLst/>
          </a:prstGeom>
          <a:noFill/>
        </p:spPr>
        <p:txBody>
          <a:bodyPr wrap="square" rtlCol="0">
            <a:spAutoFit/>
          </a:bodyPr>
          <a:lstStyle/>
          <a:p>
            <a:r>
              <a:rPr lang="en-IN" dirty="0" err="1">
                <a:solidFill>
                  <a:schemeClr val="bg1"/>
                </a:solidFill>
              </a:rPr>
              <a:t>Pessim</a:t>
            </a:r>
            <a:endParaRPr lang="en-IN" dirty="0">
              <a:solidFill>
                <a:schemeClr val="bg1"/>
              </a:solidFill>
            </a:endParaRPr>
          </a:p>
          <a:p>
            <a:r>
              <a:rPr lang="en-IN" dirty="0">
                <a:solidFill>
                  <a:schemeClr val="bg1"/>
                </a:solidFill>
              </a:rPr>
              <a:t>-</a:t>
            </a:r>
            <a:r>
              <a:rPr lang="en-IN" dirty="0" err="1">
                <a:solidFill>
                  <a:schemeClr val="bg1"/>
                </a:solidFill>
              </a:rPr>
              <a:t>istic</a:t>
            </a:r>
            <a:endParaRPr lang="en-IN" dirty="0">
              <a:solidFill>
                <a:schemeClr val="bg1"/>
              </a:solidFill>
            </a:endParaRPr>
          </a:p>
        </p:txBody>
      </p:sp>
      <p:sp>
        <p:nvSpPr>
          <p:cNvPr id="21" name="TextBox 20">
            <a:extLst>
              <a:ext uri="{FF2B5EF4-FFF2-40B4-BE49-F238E27FC236}">
                <a16:creationId xmlns:a16="http://schemas.microsoft.com/office/drawing/2014/main" id="{9C0EE226-988B-4BD7-8EE6-8F63BB8FBF4F}"/>
              </a:ext>
            </a:extLst>
          </p:cNvPr>
          <p:cNvSpPr txBox="1"/>
          <p:nvPr/>
        </p:nvSpPr>
        <p:spPr>
          <a:xfrm>
            <a:off x="2918958" y="4354733"/>
            <a:ext cx="917361" cy="646331"/>
          </a:xfrm>
          <a:prstGeom prst="rect">
            <a:avLst/>
          </a:prstGeom>
          <a:noFill/>
        </p:spPr>
        <p:txBody>
          <a:bodyPr wrap="square" rtlCol="0">
            <a:spAutoFit/>
          </a:bodyPr>
          <a:lstStyle/>
          <a:p>
            <a:r>
              <a:rPr lang="en-IN" dirty="0" err="1">
                <a:solidFill>
                  <a:schemeClr val="bg1"/>
                </a:solidFill>
              </a:rPr>
              <a:t>Optim</a:t>
            </a:r>
            <a:endParaRPr lang="en-IN" dirty="0">
              <a:solidFill>
                <a:schemeClr val="bg1"/>
              </a:solidFill>
            </a:endParaRPr>
          </a:p>
          <a:p>
            <a:r>
              <a:rPr lang="en-IN" dirty="0">
                <a:solidFill>
                  <a:schemeClr val="bg1"/>
                </a:solidFill>
              </a:rPr>
              <a:t>-</a:t>
            </a:r>
            <a:r>
              <a:rPr lang="en-IN" dirty="0" err="1">
                <a:solidFill>
                  <a:schemeClr val="bg1"/>
                </a:solidFill>
              </a:rPr>
              <a:t>istic</a:t>
            </a:r>
            <a:endParaRPr lang="en-IN" dirty="0">
              <a:solidFill>
                <a:schemeClr val="bg1"/>
              </a:solidFill>
            </a:endParaRPr>
          </a:p>
        </p:txBody>
      </p:sp>
      <p:sp>
        <p:nvSpPr>
          <p:cNvPr id="13" name="TextBox 12">
            <a:extLst>
              <a:ext uri="{FF2B5EF4-FFF2-40B4-BE49-F238E27FC236}">
                <a16:creationId xmlns:a16="http://schemas.microsoft.com/office/drawing/2014/main" id="{BA899867-4330-4912-AD9D-65E8822B5756}"/>
              </a:ext>
            </a:extLst>
          </p:cNvPr>
          <p:cNvSpPr txBox="1"/>
          <p:nvPr/>
        </p:nvSpPr>
        <p:spPr>
          <a:xfrm>
            <a:off x="7850324" y="4454149"/>
            <a:ext cx="917361" cy="646331"/>
          </a:xfrm>
          <a:prstGeom prst="rect">
            <a:avLst/>
          </a:prstGeom>
          <a:noFill/>
        </p:spPr>
        <p:txBody>
          <a:bodyPr wrap="square" rtlCol="0">
            <a:spAutoFit/>
          </a:bodyPr>
          <a:lstStyle/>
          <a:p>
            <a:r>
              <a:rPr lang="en-IN" dirty="0" err="1">
                <a:solidFill>
                  <a:schemeClr val="bg1"/>
                </a:solidFill>
              </a:rPr>
              <a:t>Optim</a:t>
            </a:r>
            <a:endParaRPr lang="en-IN" dirty="0">
              <a:solidFill>
                <a:schemeClr val="bg1"/>
              </a:solidFill>
            </a:endParaRPr>
          </a:p>
          <a:p>
            <a:r>
              <a:rPr lang="en-IN" dirty="0">
                <a:solidFill>
                  <a:schemeClr val="bg1"/>
                </a:solidFill>
              </a:rPr>
              <a:t>-</a:t>
            </a:r>
            <a:r>
              <a:rPr lang="en-IN" dirty="0" err="1">
                <a:solidFill>
                  <a:schemeClr val="bg1"/>
                </a:solidFill>
              </a:rPr>
              <a:t>istic</a:t>
            </a:r>
            <a:endParaRPr lang="en-IN" dirty="0">
              <a:solidFill>
                <a:schemeClr val="bg1"/>
              </a:solidFill>
            </a:endParaRPr>
          </a:p>
        </p:txBody>
      </p:sp>
      <p:sp>
        <p:nvSpPr>
          <p:cNvPr id="22" name="TextBox 21">
            <a:extLst>
              <a:ext uri="{FF2B5EF4-FFF2-40B4-BE49-F238E27FC236}">
                <a16:creationId xmlns:a16="http://schemas.microsoft.com/office/drawing/2014/main" id="{65B8595D-986D-46E8-BC68-B94CB0B8567C}"/>
              </a:ext>
            </a:extLst>
          </p:cNvPr>
          <p:cNvSpPr txBox="1"/>
          <p:nvPr/>
        </p:nvSpPr>
        <p:spPr>
          <a:xfrm>
            <a:off x="8395560" y="3632736"/>
            <a:ext cx="767920" cy="369332"/>
          </a:xfrm>
          <a:prstGeom prst="rect">
            <a:avLst/>
          </a:prstGeom>
          <a:noFill/>
        </p:spPr>
        <p:txBody>
          <a:bodyPr wrap="square" rtlCol="0">
            <a:spAutoFit/>
          </a:bodyPr>
          <a:lstStyle/>
          <a:p>
            <a:r>
              <a:rPr lang="en-IN" dirty="0">
                <a:solidFill>
                  <a:schemeClr val="bg1"/>
                </a:solidFill>
              </a:rPr>
              <a:t>Base</a:t>
            </a:r>
          </a:p>
        </p:txBody>
      </p:sp>
      <p:pic>
        <p:nvPicPr>
          <p:cNvPr id="9" name="Graphic 8" descr="House with solid fill">
            <a:extLst>
              <a:ext uri="{FF2B5EF4-FFF2-40B4-BE49-F238E27FC236}">
                <a16:creationId xmlns:a16="http://schemas.microsoft.com/office/drawing/2014/main" id="{316300D6-9E31-45C9-84EB-0BFB33A5997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5249" y="3683305"/>
            <a:ext cx="914400" cy="914400"/>
          </a:xfrm>
          <a:prstGeom prst="rect">
            <a:avLst/>
          </a:prstGeom>
        </p:spPr>
      </p:pic>
      <p:pic>
        <p:nvPicPr>
          <p:cNvPr id="23" name="Graphic 22" descr="House with solid fill">
            <a:extLst>
              <a:ext uri="{FF2B5EF4-FFF2-40B4-BE49-F238E27FC236}">
                <a16:creationId xmlns:a16="http://schemas.microsoft.com/office/drawing/2014/main" id="{BC02D244-2FDA-428A-BBDD-5870D7D5E8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3944" y="3683305"/>
            <a:ext cx="914400" cy="914400"/>
          </a:xfrm>
          <a:prstGeom prst="rect">
            <a:avLst/>
          </a:prstGeom>
        </p:spPr>
      </p:pic>
      <p:sp>
        <p:nvSpPr>
          <p:cNvPr id="26" name="TextBox 25">
            <a:extLst>
              <a:ext uri="{FF2B5EF4-FFF2-40B4-BE49-F238E27FC236}">
                <a16:creationId xmlns:a16="http://schemas.microsoft.com/office/drawing/2014/main" id="{15685B2E-9C25-4E95-BA81-CE741AE69407}"/>
              </a:ext>
            </a:extLst>
          </p:cNvPr>
          <p:cNvSpPr txBox="1"/>
          <p:nvPr/>
        </p:nvSpPr>
        <p:spPr>
          <a:xfrm>
            <a:off x="7702300" y="2899397"/>
            <a:ext cx="1689780" cy="677108"/>
          </a:xfrm>
          <a:prstGeom prst="rect">
            <a:avLst/>
          </a:prstGeom>
          <a:noFill/>
        </p:spPr>
        <p:txBody>
          <a:bodyPr wrap="square" rtlCol="0">
            <a:spAutoFit/>
          </a:bodyPr>
          <a:lstStyle/>
          <a:p>
            <a:r>
              <a:rPr lang="en-US" sz="2000" b="1" dirty="0">
                <a:solidFill>
                  <a:schemeClr val="bg1"/>
                </a:solidFill>
                <a:latin typeface="Calibri"/>
                <a:ea typeface="Calibri"/>
                <a:cs typeface="Calibri"/>
                <a:sym typeface="Calibri"/>
              </a:rPr>
              <a:t>Non-inclusive</a:t>
            </a:r>
            <a:endParaRPr lang="en-IN" sz="2000" dirty="0">
              <a:solidFill>
                <a:schemeClr val="bg1"/>
              </a:solidFill>
            </a:endParaRPr>
          </a:p>
          <a:p>
            <a:endParaRPr lang="en-IN" dirty="0"/>
          </a:p>
        </p:txBody>
      </p:sp>
      <p:sp>
        <p:nvSpPr>
          <p:cNvPr id="29" name="TextBox 28">
            <a:extLst>
              <a:ext uri="{FF2B5EF4-FFF2-40B4-BE49-F238E27FC236}">
                <a16:creationId xmlns:a16="http://schemas.microsoft.com/office/drawing/2014/main" id="{8A57BF34-3245-46AA-973B-E80EB30A3864}"/>
              </a:ext>
            </a:extLst>
          </p:cNvPr>
          <p:cNvSpPr txBox="1"/>
          <p:nvPr/>
        </p:nvSpPr>
        <p:spPr>
          <a:xfrm>
            <a:off x="2719649" y="2899397"/>
            <a:ext cx="1171978" cy="677108"/>
          </a:xfrm>
          <a:prstGeom prst="rect">
            <a:avLst/>
          </a:prstGeom>
          <a:noFill/>
        </p:spPr>
        <p:txBody>
          <a:bodyPr wrap="square" rtlCol="0">
            <a:spAutoFit/>
          </a:bodyPr>
          <a:lstStyle/>
          <a:p>
            <a:r>
              <a:rPr lang="en-US" sz="2000" b="1" dirty="0">
                <a:solidFill>
                  <a:schemeClr val="bg1"/>
                </a:solidFill>
                <a:latin typeface="Calibri"/>
                <a:ea typeface="Calibri"/>
                <a:cs typeface="Calibri"/>
                <a:sym typeface="Calibri"/>
              </a:rPr>
              <a:t>Inclusive</a:t>
            </a:r>
            <a:endParaRPr lang="en-IN" sz="2000" dirty="0">
              <a:solidFill>
                <a:schemeClr val="bg1"/>
              </a:solidFill>
            </a:endParaRPr>
          </a:p>
          <a:p>
            <a:endParaRPr lang="en-IN" dirty="0"/>
          </a:p>
        </p:txBody>
      </p:sp>
      <p:sp>
        <p:nvSpPr>
          <p:cNvPr id="27" name="TextBox 26">
            <a:extLst>
              <a:ext uri="{FF2B5EF4-FFF2-40B4-BE49-F238E27FC236}">
                <a16:creationId xmlns:a16="http://schemas.microsoft.com/office/drawing/2014/main" id="{0E3A1C66-B7F4-4216-8280-26B309F09941}"/>
              </a:ext>
            </a:extLst>
          </p:cNvPr>
          <p:cNvSpPr txBox="1"/>
          <p:nvPr/>
        </p:nvSpPr>
        <p:spPr>
          <a:xfrm>
            <a:off x="898676" y="1278400"/>
            <a:ext cx="10591061" cy="1754326"/>
          </a:xfrm>
          <a:prstGeom prst="rect">
            <a:avLst/>
          </a:prstGeom>
          <a:noFill/>
        </p:spPr>
        <p:txBody>
          <a:bodyPr wrap="square" rtlCol="0">
            <a:spAutoFit/>
          </a:bodyPr>
          <a:lstStyle/>
          <a:p>
            <a:r>
              <a:rPr lang="en-US" b="1" dirty="0">
                <a:solidFill>
                  <a:schemeClr val="bg1"/>
                </a:solidFill>
              </a:rPr>
              <a:t>Inclusive:  </a:t>
            </a:r>
            <a:r>
              <a:rPr lang="en-US" dirty="0">
                <a:solidFill>
                  <a:schemeClr val="bg1"/>
                </a:solidFill>
              </a:rPr>
              <a:t>If Scott would like to charge inclusive rent of $510, with the current rate her balance is $49,534.08.  Optimistically, the balance increases to $109,922.25. Pessimistically, the balance decreases to $10,088.06.</a:t>
            </a:r>
          </a:p>
          <a:p>
            <a:r>
              <a:rPr lang="en-US" dirty="0">
                <a:solidFill>
                  <a:schemeClr val="bg1"/>
                </a:solidFill>
              </a:rPr>
              <a:t> </a:t>
            </a:r>
          </a:p>
          <a:p>
            <a:r>
              <a:rPr lang="en-US" b="1" dirty="0">
                <a:solidFill>
                  <a:schemeClr val="bg1"/>
                </a:solidFill>
              </a:rPr>
              <a:t>Non-Inclusive: </a:t>
            </a:r>
            <a:r>
              <a:rPr lang="en-US" dirty="0">
                <a:solidFill>
                  <a:schemeClr val="bg1"/>
                </a:solidFill>
              </a:rPr>
              <a:t>If Scott would like to charge non-inclusive rent of $435, with the current rate her balance is $44,782.45.  Optimistically, the balance increases to $105,170.62. Pessimistically, the balance decreases to $5,336.43.</a:t>
            </a:r>
            <a:endParaRPr lang="en-IN" dirty="0">
              <a:solidFill>
                <a:schemeClr val="bg1"/>
              </a:solidFill>
            </a:endParaRPr>
          </a:p>
        </p:txBody>
      </p:sp>
      <p:sp>
        <p:nvSpPr>
          <p:cNvPr id="24" name="TextBox 23">
            <a:extLst>
              <a:ext uri="{FF2B5EF4-FFF2-40B4-BE49-F238E27FC236}">
                <a16:creationId xmlns:a16="http://schemas.microsoft.com/office/drawing/2014/main" id="{6FA5CE33-0CA4-4FED-B92B-1C94B14B8C2B}"/>
              </a:ext>
            </a:extLst>
          </p:cNvPr>
          <p:cNvSpPr txBox="1"/>
          <p:nvPr/>
        </p:nvSpPr>
        <p:spPr>
          <a:xfrm>
            <a:off x="11546956" y="5945817"/>
            <a:ext cx="457201" cy="369332"/>
          </a:xfrm>
          <a:prstGeom prst="rect">
            <a:avLst/>
          </a:prstGeom>
          <a:noFill/>
        </p:spPr>
        <p:txBody>
          <a:bodyPr wrap="square" rtlCol="0">
            <a:spAutoFit/>
          </a:bodyPr>
          <a:lstStyle/>
          <a:p>
            <a:r>
              <a:rPr lang="en-IN" dirty="0">
                <a:solidFill>
                  <a:schemeClr val="bg1"/>
                </a:solidFill>
              </a:rPr>
              <a:t>12</a:t>
            </a:r>
          </a:p>
        </p:txBody>
      </p:sp>
    </p:spTree>
    <p:extLst>
      <p:ext uri="{BB962C8B-B14F-4D97-AF65-F5344CB8AC3E}">
        <p14:creationId xmlns:p14="http://schemas.microsoft.com/office/powerpoint/2010/main" val="11886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Break Even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website&#10;&#10;Description automatically generated">
            <a:extLst>
              <a:ext uri="{FF2B5EF4-FFF2-40B4-BE49-F238E27FC236}">
                <a16:creationId xmlns:a16="http://schemas.microsoft.com/office/drawing/2014/main" id="{B611BE23-BD4C-4D3F-8C97-0010D66B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384" y="795448"/>
            <a:ext cx="5515222" cy="3105418"/>
          </a:xfrm>
          <a:prstGeom prst="rect">
            <a:avLst/>
          </a:prstGeom>
        </p:spPr>
      </p:pic>
      <p:sp>
        <p:nvSpPr>
          <p:cNvPr id="5" name="TextBox 4">
            <a:extLst>
              <a:ext uri="{FF2B5EF4-FFF2-40B4-BE49-F238E27FC236}">
                <a16:creationId xmlns:a16="http://schemas.microsoft.com/office/drawing/2014/main" id="{70D4EF46-D83B-4965-88CD-34FB501C27F1}"/>
              </a:ext>
            </a:extLst>
          </p:cNvPr>
          <p:cNvSpPr txBox="1"/>
          <p:nvPr/>
        </p:nvSpPr>
        <p:spPr>
          <a:xfrm>
            <a:off x="6471821" y="3781170"/>
            <a:ext cx="5015884" cy="400110"/>
          </a:xfrm>
          <a:prstGeom prst="rect">
            <a:avLst/>
          </a:prstGeom>
          <a:solidFill>
            <a:schemeClr val="accent2"/>
          </a:solidFill>
          <a:effectLst>
            <a:softEdge rad="31750"/>
          </a:effectLst>
        </p:spPr>
        <p:txBody>
          <a:bodyPr wrap="square" rtlCol="0">
            <a:spAutoFit/>
          </a:bodyPr>
          <a:lstStyle/>
          <a:p>
            <a:pPr algn="ctr"/>
            <a:r>
              <a:rPr lang="en-IN" sz="2000" b="1" dirty="0">
                <a:solidFill>
                  <a:schemeClr val="bg1"/>
                </a:solidFill>
              </a:rPr>
              <a:t>Break Even Point = $8,613.95</a:t>
            </a:r>
          </a:p>
        </p:txBody>
      </p:sp>
      <p:pic>
        <p:nvPicPr>
          <p:cNvPr id="7" name="Picture 6" descr="Graphical user interface, application&#10;&#10;Description automatically generated">
            <a:extLst>
              <a:ext uri="{FF2B5EF4-FFF2-40B4-BE49-F238E27FC236}">
                <a16:creationId xmlns:a16="http://schemas.microsoft.com/office/drawing/2014/main" id="{A6FE8958-27B6-4C35-B400-1533B47E9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4" y="4825641"/>
            <a:ext cx="5457825" cy="131445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C617662-22AF-48F1-BBFD-7AD5AF673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0411" y="4825641"/>
            <a:ext cx="5486400" cy="1390650"/>
          </a:xfrm>
          <a:prstGeom prst="rect">
            <a:avLst/>
          </a:prstGeom>
        </p:spPr>
      </p:pic>
      <p:sp>
        <p:nvSpPr>
          <p:cNvPr id="15" name="TextBox 14">
            <a:extLst>
              <a:ext uri="{FF2B5EF4-FFF2-40B4-BE49-F238E27FC236}">
                <a16:creationId xmlns:a16="http://schemas.microsoft.com/office/drawing/2014/main" id="{BFB63B00-407A-4376-A361-96AEB4A7D0C9}"/>
              </a:ext>
            </a:extLst>
          </p:cNvPr>
          <p:cNvSpPr txBox="1"/>
          <p:nvPr/>
        </p:nvSpPr>
        <p:spPr>
          <a:xfrm>
            <a:off x="8008721" y="4436755"/>
            <a:ext cx="1689780" cy="677108"/>
          </a:xfrm>
          <a:prstGeom prst="rect">
            <a:avLst/>
          </a:prstGeom>
          <a:noFill/>
        </p:spPr>
        <p:txBody>
          <a:bodyPr wrap="square" rtlCol="0">
            <a:spAutoFit/>
          </a:bodyPr>
          <a:lstStyle/>
          <a:p>
            <a:r>
              <a:rPr lang="en-US" sz="2000" b="1" dirty="0">
                <a:solidFill>
                  <a:schemeClr val="bg1"/>
                </a:solidFill>
                <a:latin typeface="Calibri"/>
                <a:ea typeface="Calibri"/>
                <a:cs typeface="Calibri"/>
                <a:sym typeface="Calibri"/>
              </a:rPr>
              <a:t>Non-inclusive</a:t>
            </a:r>
            <a:endParaRPr lang="en-IN" sz="2000" dirty="0">
              <a:solidFill>
                <a:schemeClr val="bg1"/>
              </a:solidFill>
            </a:endParaRPr>
          </a:p>
          <a:p>
            <a:endParaRPr lang="en-IN" dirty="0"/>
          </a:p>
        </p:txBody>
      </p:sp>
      <p:sp>
        <p:nvSpPr>
          <p:cNvPr id="16" name="TextBox 15">
            <a:extLst>
              <a:ext uri="{FF2B5EF4-FFF2-40B4-BE49-F238E27FC236}">
                <a16:creationId xmlns:a16="http://schemas.microsoft.com/office/drawing/2014/main" id="{16C10A0D-BB87-4649-9A62-EA0AA27B9E55}"/>
              </a:ext>
            </a:extLst>
          </p:cNvPr>
          <p:cNvSpPr txBox="1"/>
          <p:nvPr/>
        </p:nvSpPr>
        <p:spPr>
          <a:xfrm>
            <a:off x="2392469" y="4436755"/>
            <a:ext cx="1171978" cy="677108"/>
          </a:xfrm>
          <a:prstGeom prst="rect">
            <a:avLst/>
          </a:prstGeom>
          <a:noFill/>
        </p:spPr>
        <p:txBody>
          <a:bodyPr wrap="square" rtlCol="0">
            <a:spAutoFit/>
          </a:bodyPr>
          <a:lstStyle/>
          <a:p>
            <a:r>
              <a:rPr lang="en-US" sz="2000" b="1" dirty="0">
                <a:solidFill>
                  <a:schemeClr val="bg1"/>
                </a:solidFill>
                <a:latin typeface="Calibri"/>
                <a:ea typeface="Calibri"/>
                <a:cs typeface="Calibri"/>
                <a:sym typeface="Calibri"/>
              </a:rPr>
              <a:t>Inclusive</a:t>
            </a:r>
            <a:endParaRPr lang="en-IN" sz="2000" dirty="0">
              <a:solidFill>
                <a:schemeClr val="bg1"/>
              </a:solidFill>
            </a:endParaRPr>
          </a:p>
          <a:p>
            <a:endParaRPr lang="en-IN" dirty="0"/>
          </a:p>
        </p:txBody>
      </p:sp>
      <p:sp>
        <p:nvSpPr>
          <p:cNvPr id="11" name="TextBox 10">
            <a:extLst>
              <a:ext uri="{FF2B5EF4-FFF2-40B4-BE49-F238E27FC236}">
                <a16:creationId xmlns:a16="http://schemas.microsoft.com/office/drawing/2014/main" id="{7864C17A-62DB-46A2-AF0C-E679325480C2}"/>
              </a:ext>
            </a:extLst>
          </p:cNvPr>
          <p:cNvSpPr txBox="1"/>
          <p:nvPr/>
        </p:nvSpPr>
        <p:spPr>
          <a:xfrm>
            <a:off x="732914" y="1679445"/>
            <a:ext cx="4950783"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For utilities included, Scott has to charge at least $230.18 to maintain higher balance after buying a house than renting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utilities not included, Scott has to charge at least $187.68 to maintain higher balance after buying a house than renting</a:t>
            </a:r>
            <a:endParaRPr lang="en-IN" dirty="0">
              <a:solidFill>
                <a:schemeClr val="bg1"/>
              </a:solidFill>
            </a:endParaRPr>
          </a:p>
        </p:txBody>
      </p:sp>
      <p:sp>
        <p:nvSpPr>
          <p:cNvPr id="13" name="TextBox 12">
            <a:extLst>
              <a:ext uri="{FF2B5EF4-FFF2-40B4-BE49-F238E27FC236}">
                <a16:creationId xmlns:a16="http://schemas.microsoft.com/office/drawing/2014/main" id="{F854F51F-08C0-4E11-8046-8324DEDF1C34}"/>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13</a:t>
            </a:r>
          </a:p>
        </p:txBody>
      </p:sp>
    </p:spTree>
    <p:extLst>
      <p:ext uri="{BB962C8B-B14F-4D97-AF65-F5344CB8AC3E}">
        <p14:creationId xmlns:p14="http://schemas.microsoft.com/office/powerpoint/2010/main" val="42254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3" y="472282"/>
            <a:ext cx="11612343" cy="646331"/>
          </a:xfrm>
          <a:prstGeom prst="rect">
            <a:avLst/>
          </a:prstGeom>
          <a:noFill/>
        </p:spPr>
        <p:txBody>
          <a:bodyPr wrap="square" rtlCol="0">
            <a:spAutoFit/>
          </a:bodyPr>
          <a:lstStyle/>
          <a:p>
            <a:r>
              <a:rPr lang="en-IN" sz="3600" dirty="0">
                <a:solidFill>
                  <a:schemeClr val="bg1"/>
                </a:solidFill>
              </a:rPr>
              <a:t>Risk Simulation: </a:t>
            </a:r>
            <a:r>
              <a:rPr lang="en-US" sz="3600" dirty="0">
                <a:solidFill>
                  <a:schemeClr val="bg1"/>
                </a:solidFill>
              </a:rPr>
              <a:t>Chances of one of Scott's friend dropping out</a:t>
            </a:r>
            <a:endParaRPr lang="en-IN" sz="3600" dirty="0">
              <a:solidFill>
                <a:schemeClr val="bg1"/>
              </a:solidFill>
            </a:endParaRP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graphical user interface&#10;&#10;Description automatically generated">
            <a:extLst>
              <a:ext uri="{FF2B5EF4-FFF2-40B4-BE49-F238E27FC236}">
                <a16:creationId xmlns:a16="http://schemas.microsoft.com/office/drawing/2014/main" id="{1B16DAAE-6F47-4C0B-94FC-E4DE2D31398F}"/>
              </a:ext>
            </a:extLst>
          </p:cNvPr>
          <p:cNvPicPr>
            <a:picLocks noChangeAspect="1"/>
          </p:cNvPicPr>
          <p:nvPr/>
        </p:nvPicPr>
        <p:blipFill rotWithShape="1">
          <a:blip r:embed="rId3">
            <a:extLst>
              <a:ext uri="{28A0092B-C50C-407E-A947-70E740481C1C}">
                <a14:useLocalDpi xmlns:a14="http://schemas.microsoft.com/office/drawing/2010/main" val="0"/>
              </a:ext>
            </a:extLst>
          </a:blip>
          <a:srcRect t="3449" r="34996"/>
          <a:stretch/>
        </p:blipFill>
        <p:spPr>
          <a:xfrm>
            <a:off x="3383871" y="3008713"/>
            <a:ext cx="5424257" cy="3264021"/>
          </a:xfrm>
          <a:prstGeom prst="rect">
            <a:avLst/>
          </a:prstGeom>
        </p:spPr>
      </p:pic>
      <p:sp>
        <p:nvSpPr>
          <p:cNvPr id="5" name="TextBox 4">
            <a:extLst>
              <a:ext uri="{FF2B5EF4-FFF2-40B4-BE49-F238E27FC236}">
                <a16:creationId xmlns:a16="http://schemas.microsoft.com/office/drawing/2014/main" id="{33EDAAD7-08EF-493B-B03D-5C3B126046F3}"/>
              </a:ext>
            </a:extLst>
          </p:cNvPr>
          <p:cNvSpPr txBox="1"/>
          <p:nvPr/>
        </p:nvSpPr>
        <p:spPr>
          <a:xfrm>
            <a:off x="914400" y="1393795"/>
            <a:ext cx="10111666"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We have taken 25% of the chance that a roommate will drop out and Scott has to take care of the expenses to cover for the costs of one less roommate.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After the analysis, it seems that the final balance decreases from $49,534.08 to $30,888.26 if Scott purchases the house and rents it to her friends at $510 per month.</a:t>
            </a:r>
            <a:endParaRPr lang="en-IN" dirty="0">
              <a:solidFill>
                <a:schemeClr val="bg1"/>
              </a:solidFill>
            </a:endParaRPr>
          </a:p>
        </p:txBody>
      </p:sp>
      <p:sp>
        <p:nvSpPr>
          <p:cNvPr id="8" name="TextBox 7">
            <a:extLst>
              <a:ext uri="{FF2B5EF4-FFF2-40B4-BE49-F238E27FC236}">
                <a16:creationId xmlns:a16="http://schemas.microsoft.com/office/drawing/2014/main" id="{3BE5A600-5C2E-485D-BFAD-39C1A8B6FF9B}"/>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14</a:t>
            </a:r>
          </a:p>
        </p:txBody>
      </p:sp>
    </p:spTree>
    <p:extLst>
      <p:ext uri="{BB962C8B-B14F-4D97-AF65-F5344CB8AC3E}">
        <p14:creationId xmlns:p14="http://schemas.microsoft.com/office/powerpoint/2010/main" val="56788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9534618" cy="646331"/>
          </a:xfrm>
          <a:prstGeom prst="rect">
            <a:avLst/>
          </a:prstGeom>
          <a:noFill/>
        </p:spPr>
        <p:txBody>
          <a:bodyPr wrap="square" rtlCol="0">
            <a:spAutoFit/>
          </a:bodyPr>
          <a:lstStyle/>
          <a:p>
            <a:r>
              <a:rPr lang="en-IN" sz="3600" dirty="0">
                <a:solidFill>
                  <a:schemeClr val="bg1"/>
                </a:solidFill>
              </a:rPr>
              <a:t>Risk Simulation: </a:t>
            </a:r>
            <a:r>
              <a:rPr lang="en-US" sz="3600" dirty="0">
                <a:solidFill>
                  <a:schemeClr val="bg1"/>
                </a:solidFill>
              </a:rPr>
              <a:t>Fluctuations in bank interest rate</a:t>
            </a:r>
            <a:endParaRPr lang="en-IN" sz="3600" dirty="0">
              <a:solidFill>
                <a:schemeClr val="bg1"/>
              </a:solidFill>
            </a:endParaRP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6D6F691F-5300-4ABD-A633-82B6BF6BC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236" y="2965142"/>
            <a:ext cx="5969528" cy="3214361"/>
          </a:xfrm>
          <a:prstGeom prst="rect">
            <a:avLst/>
          </a:prstGeom>
        </p:spPr>
      </p:pic>
      <p:sp>
        <p:nvSpPr>
          <p:cNvPr id="5" name="TextBox 4">
            <a:extLst>
              <a:ext uri="{FF2B5EF4-FFF2-40B4-BE49-F238E27FC236}">
                <a16:creationId xmlns:a16="http://schemas.microsoft.com/office/drawing/2014/main" id="{CABBD100-030F-4C2A-BA1E-47E8E77F8257}"/>
              </a:ext>
            </a:extLst>
          </p:cNvPr>
          <p:cNvSpPr txBox="1"/>
          <p:nvPr/>
        </p:nvSpPr>
        <p:spPr>
          <a:xfrm>
            <a:off x="843379" y="1411550"/>
            <a:ext cx="101649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we change the deterministic value of 1% annual bank interest rate to a triangular probability distribution ranging between 0.5% to 2%, the difference is not that significant (~$400).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Therefore, we can see that the fluctuations in bank interest rate does not impact Scott's final decision and also the final balance left after buying.</a:t>
            </a:r>
            <a:endParaRPr lang="en-IN" dirty="0">
              <a:solidFill>
                <a:schemeClr val="bg1"/>
              </a:solidFill>
            </a:endParaRPr>
          </a:p>
        </p:txBody>
      </p:sp>
      <p:sp>
        <p:nvSpPr>
          <p:cNvPr id="8" name="TextBox 7">
            <a:extLst>
              <a:ext uri="{FF2B5EF4-FFF2-40B4-BE49-F238E27FC236}">
                <a16:creationId xmlns:a16="http://schemas.microsoft.com/office/drawing/2014/main" id="{547D19CE-2ABD-48ED-8834-AF0B3BC81834}"/>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15</a:t>
            </a:r>
          </a:p>
        </p:txBody>
      </p:sp>
    </p:spTree>
    <p:extLst>
      <p:ext uri="{BB962C8B-B14F-4D97-AF65-F5344CB8AC3E}">
        <p14:creationId xmlns:p14="http://schemas.microsoft.com/office/powerpoint/2010/main" val="3944798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3" y="472282"/>
            <a:ext cx="10956525" cy="646331"/>
          </a:xfrm>
          <a:prstGeom prst="rect">
            <a:avLst/>
          </a:prstGeom>
          <a:noFill/>
        </p:spPr>
        <p:txBody>
          <a:bodyPr wrap="square" rtlCol="0">
            <a:spAutoFit/>
          </a:bodyPr>
          <a:lstStyle/>
          <a:p>
            <a:r>
              <a:rPr lang="en-IN" sz="3600" dirty="0">
                <a:solidFill>
                  <a:schemeClr val="bg1"/>
                </a:solidFill>
              </a:rPr>
              <a:t>Risk Simulation: </a:t>
            </a:r>
            <a:r>
              <a:rPr lang="en-US" sz="3600" dirty="0">
                <a:solidFill>
                  <a:schemeClr val="bg1"/>
                </a:solidFill>
              </a:rPr>
              <a:t>Fluctuations in house price increase rate</a:t>
            </a:r>
            <a:endParaRPr lang="en-IN" sz="3600" dirty="0">
              <a:solidFill>
                <a:schemeClr val="bg1"/>
              </a:solidFill>
            </a:endParaRP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A1D95E5E-E96D-4E1A-8CDE-03B7D0C4A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447" y="3081555"/>
            <a:ext cx="5815104" cy="3109909"/>
          </a:xfrm>
          <a:prstGeom prst="rect">
            <a:avLst/>
          </a:prstGeom>
        </p:spPr>
      </p:pic>
      <p:sp>
        <p:nvSpPr>
          <p:cNvPr id="5" name="TextBox 4">
            <a:extLst>
              <a:ext uri="{FF2B5EF4-FFF2-40B4-BE49-F238E27FC236}">
                <a16:creationId xmlns:a16="http://schemas.microsoft.com/office/drawing/2014/main" id="{EA11C5A8-D226-4C2D-A20D-3CBA4DAB5F9E}"/>
              </a:ext>
            </a:extLst>
          </p:cNvPr>
          <p:cNvSpPr txBox="1"/>
          <p:nvPr/>
        </p:nvSpPr>
        <p:spPr>
          <a:xfrm flipH="1">
            <a:off x="756081" y="1499920"/>
            <a:ext cx="106798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From our research, we have identified that the change in rate of house price varies between -4% and 10%.</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analysis shows that there is a 5% chance that Scott would make less than $14,458.45 which is significantly higher than $8,613.95 which she would save in the scenario of renting a house rather than buying one</a:t>
            </a:r>
            <a:endParaRPr lang="en-IN" dirty="0">
              <a:solidFill>
                <a:schemeClr val="bg1"/>
              </a:solidFill>
            </a:endParaRPr>
          </a:p>
        </p:txBody>
      </p:sp>
      <p:sp>
        <p:nvSpPr>
          <p:cNvPr id="8" name="TextBox 7">
            <a:extLst>
              <a:ext uri="{FF2B5EF4-FFF2-40B4-BE49-F238E27FC236}">
                <a16:creationId xmlns:a16="http://schemas.microsoft.com/office/drawing/2014/main" id="{AE5F021F-33C7-438F-97B8-170F0F211518}"/>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16</a:t>
            </a:r>
          </a:p>
        </p:txBody>
      </p:sp>
    </p:spTree>
    <p:extLst>
      <p:ext uri="{BB962C8B-B14F-4D97-AF65-F5344CB8AC3E}">
        <p14:creationId xmlns:p14="http://schemas.microsoft.com/office/powerpoint/2010/main" val="139922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Conclusion</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8E7679-4B71-4EE4-8E64-E32034E1A705}"/>
              </a:ext>
            </a:extLst>
          </p:cNvPr>
          <p:cNvSpPr txBox="1"/>
          <p:nvPr/>
        </p:nvSpPr>
        <p:spPr>
          <a:xfrm>
            <a:off x="1069205" y="1526321"/>
            <a:ext cx="6081203" cy="4370427"/>
          </a:xfrm>
          <a:prstGeom prst="rect">
            <a:avLst/>
          </a:prstGeom>
          <a:noFill/>
        </p:spPr>
        <p:txBody>
          <a:bodyPr wrap="square" rtlCol="0">
            <a:spAutoFit/>
          </a:bodyPr>
          <a:lstStyle/>
          <a:p>
            <a:endParaRPr lang="en-IN" dirty="0">
              <a:solidFill>
                <a:schemeClr val="bg1"/>
              </a:solidFill>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ea typeface="Times New Roman" panose="02020603050405020304" pitchFamily="18" charset="0"/>
              </a:rPr>
              <a:t>Scott must weigh a number of factors before reaching a decision that would have a significant effect on her bank account for the next three years. </a:t>
            </a:r>
          </a:p>
          <a:p>
            <a:pPr marL="285750" indent="-285750">
              <a:buFont typeface="Arial" panose="020B0604020202020204" pitchFamily="34" charset="0"/>
              <a:buChar char="•"/>
            </a:pPr>
            <a:endParaRPr lang="en-US" sz="2000" dirty="0">
              <a:solidFill>
                <a:schemeClr val="bg1"/>
              </a:solidFill>
              <a:ea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ea typeface="Times New Roman" panose="02020603050405020304" pitchFamily="18" charset="0"/>
              </a:rPr>
              <a:t>We analyzed Scott's finances over three years based on renting or buying a house using the details provided and Excel Analytic Solver. </a:t>
            </a:r>
          </a:p>
          <a:p>
            <a:pPr marL="285750" indent="-285750">
              <a:buFont typeface="Arial" panose="020B0604020202020204" pitchFamily="34" charset="0"/>
              <a:buChar char="•"/>
            </a:pPr>
            <a:endParaRPr lang="en-US" sz="2000" dirty="0">
              <a:solidFill>
                <a:schemeClr val="bg1"/>
              </a:solidFill>
              <a:ea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ea typeface="Times New Roman" panose="02020603050405020304" pitchFamily="18" charset="0"/>
              </a:rPr>
              <a:t>Our final recommendation buying the house is the most optimal decision for Scott. As it is the most financially favorable to Scott and will provide her with a stable financial position after she graduates from college and begins her career.</a:t>
            </a:r>
            <a:endParaRPr lang="en-IN" sz="2000" dirty="0">
              <a:solidFill>
                <a:schemeClr val="bg1"/>
              </a:solidFill>
            </a:endParaRPr>
          </a:p>
        </p:txBody>
      </p:sp>
      <p:pic>
        <p:nvPicPr>
          <p:cNvPr id="5" name="Picture 4" descr="A picture containing text&#10;&#10;Description automatically generated">
            <a:extLst>
              <a:ext uri="{FF2B5EF4-FFF2-40B4-BE49-F238E27FC236}">
                <a16:creationId xmlns:a16="http://schemas.microsoft.com/office/drawing/2014/main" id="{56E1A52E-8444-4573-A57F-340C987B0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408" y="1436152"/>
            <a:ext cx="4762500" cy="4762500"/>
          </a:xfrm>
          <a:prstGeom prst="rect">
            <a:avLst/>
          </a:prstGeom>
        </p:spPr>
      </p:pic>
      <p:sp>
        <p:nvSpPr>
          <p:cNvPr id="8" name="TextBox 7">
            <a:extLst>
              <a:ext uri="{FF2B5EF4-FFF2-40B4-BE49-F238E27FC236}">
                <a16:creationId xmlns:a16="http://schemas.microsoft.com/office/drawing/2014/main" id="{9C7A4035-6E8E-4181-B575-7B00FE6F7070}"/>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17</a:t>
            </a:r>
          </a:p>
        </p:txBody>
      </p:sp>
    </p:spTree>
    <p:extLst>
      <p:ext uri="{BB962C8B-B14F-4D97-AF65-F5344CB8AC3E}">
        <p14:creationId xmlns:p14="http://schemas.microsoft.com/office/powerpoint/2010/main" val="109877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Recommendations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DEC5360-674B-4388-85F3-E94D48C5A8B6}"/>
              </a:ext>
            </a:extLst>
          </p:cNvPr>
          <p:cNvSpPr txBox="1"/>
          <p:nvPr/>
        </p:nvSpPr>
        <p:spPr>
          <a:xfrm>
            <a:off x="954349" y="1697543"/>
            <a:ext cx="9046346" cy="3754874"/>
          </a:xfrm>
          <a:prstGeom prst="rect">
            <a:avLst/>
          </a:prstGeom>
          <a:noFill/>
        </p:spPr>
        <p:txBody>
          <a:bodyPr wrap="square" rtlCol="0">
            <a:spAutoFit/>
          </a:bodyPr>
          <a:lstStyle/>
          <a:p>
            <a:pPr marL="457200" lvl="0"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Based on quantitative analysis, Scott is recommended to</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Buy a house at $239K</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Rent the house at $510 per person inclusive of all utilities charges to her four friends</a:t>
            </a:r>
          </a:p>
          <a:p>
            <a:pPr marL="0" lvl="0" indent="0" algn="l" rtl="0">
              <a:spcBef>
                <a:spcPts val="0"/>
              </a:spcBef>
              <a:spcAft>
                <a:spcPts val="0"/>
              </a:spcAft>
              <a:buNone/>
            </a:pPr>
            <a:endParaRPr lang="en-US" sz="2000" dirty="0">
              <a:solidFill>
                <a:schemeClr val="bg1"/>
              </a:solidFill>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We also recommend Scott to consider</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Stress caused from being responsible for house related issues</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Time spent in house maintenance</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Impact on academic performance</a:t>
            </a:r>
          </a:p>
          <a:p>
            <a:pPr marL="914400" lvl="1" indent="-368300" algn="l" rtl="0">
              <a:spcBef>
                <a:spcPts val="0"/>
              </a:spcBef>
              <a:spcAft>
                <a:spcPts val="0"/>
              </a:spcAft>
              <a:buSzPts val="2200"/>
              <a:buFont typeface="Calibri"/>
              <a:buChar char="○"/>
            </a:pPr>
            <a:r>
              <a:rPr lang="en-US" sz="2000" dirty="0">
                <a:solidFill>
                  <a:schemeClr val="bg1"/>
                </a:solidFill>
                <a:latin typeface="Calibri"/>
                <a:ea typeface="Calibri"/>
                <a:cs typeface="Calibri"/>
                <a:sym typeface="Calibri"/>
              </a:rPr>
              <a:t>To make an agreement with her friends that they will not leave the house for next three years</a:t>
            </a:r>
          </a:p>
          <a:p>
            <a:endParaRPr lang="en-IN" dirty="0"/>
          </a:p>
        </p:txBody>
      </p:sp>
      <p:sp>
        <p:nvSpPr>
          <p:cNvPr id="7" name="TextBox 6">
            <a:extLst>
              <a:ext uri="{FF2B5EF4-FFF2-40B4-BE49-F238E27FC236}">
                <a16:creationId xmlns:a16="http://schemas.microsoft.com/office/drawing/2014/main" id="{375D36D2-D461-44BB-9E67-EFF4B3568393}"/>
              </a:ext>
            </a:extLst>
          </p:cNvPr>
          <p:cNvSpPr txBox="1"/>
          <p:nvPr/>
        </p:nvSpPr>
        <p:spPr>
          <a:xfrm>
            <a:off x="11546957" y="5945817"/>
            <a:ext cx="467834" cy="369332"/>
          </a:xfrm>
          <a:prstGeom prst="rect">
            <a:avLst/>
          </a:prstGeom>
          <a:noFill/>
        </p:spPr>
        <p:txBody>
          <a:bodyPr wrap="square" rtlCol="0">
            <a:spAutoFit/>
          </a:bodyPr>
          <a:lstStyle/>
          <a:p>
            <a:r>
              <a:rPr lang="en-IN" dirty="0">
                <a:solidFill>
                  <a:schemeClr val="bg1"/>
                </a:solidFill>
              </a:rPr>
              <a:t>18</a:t>
            </a:r>
          </a:p>
        </p:txBody>
      </p:sp>
    </p:spTree>
    <p:extLst>
      <p:ext uri="{BB962C8B-B14F-4D97-AF65-F5344CB8AC3E}">
        <p14:creationId xmlns:p14="http://schemas.microsoft.com/office/powerpoint/2010/main" val="157503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Agenda </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923280" y="1536174"/>
            <a:ext cx="6554679" cy="4216539"/>
          </a:xfrm>
          <a:prstGeom prst="rect">
            <a:avLst/>
          </a:prstGeom>
          <a:noFill/>
        </p:spPr>
        <p:txBody>
          <a:bodyPr wrap="square" rtlCol="0">
            <a:spAutoFit/>
          </a:bodyPr>
          <a:lstStyle/>
          <a:p>
            <a:pPr marL="457200" indent="-457200">
              <a:lnSpc>
                <a:spcPct val="200000"/>
              </a:lnSpc>
              <a:buFont typeface="+mj-lt"/>
              <a:buAutoNum type="arabicPeriod"/>
            </a:pPr>
            <a:r>
              <a:rPr lang="en-US" sz="2400" dirty="0">
                <a:solidFill>
                  <a:schemeClr val="bg1"/>
                </a:solidFill>
              </a:rPr>
              <a:t>Business Background</a:t>
            </a:r>
          </a:p>
          <a:p>
            <a:pPr marL="457200" indent="-457200">
              <a:lnSpc>
                <a:spcPct val="200000"/>
              </a:lnSpc>
              <a:buFont typeface="+mj-lt"/>
              <a:buAutoNum type="arabicPeriod"/>
            </a:pPr>
            <a:r>
              <a:rPr lang="en-US" sz="2400" dirty="0">
                <a:solidFill>
                  <a:schemeClr val="bg1"/>
                </a:solidFill>
              </a:rPr>
              <a:t>Decision Making</a:t>
            </a:r>
          </a:p>
          <a:p>
            <a:pPr marL="457200" indent="-457200">
              <a:lnSpc>
                <a:spcPct val="200000"/>
              </a:lnSpc>
              <a:buFont typeface="+mj-lt"/>
              <a:buAutoNum type="arabicPeriod"/>
            </a:pPr>
            <a:r>
              <a:rPr lang="en-US" sz="2400" dirty="0">
                <a:solidFill>
                  <a:schemeClr val="bg1"/>
                </a:solidFill>
              </a:rPr>
              <a:t>Decision Analysis</a:t>
            </a:r>
          </a:p>
          <a:p>
            <a:pPr marL="457200" indent="-457200">
              <a:lnSpc>
                <a:spcPct val="200000"/>
              </a:lnSpc>
              <a:buFont typeface="+mj-lt"/>
              <a:buAutoNum type="arabicPeriod"/>
            </a:pPr>
            <a:r>
              <a:rPr lang="en-US" sz="2400" dirty="0">
                <a:solidFill>
                  <a:schemeClr val="bg1"/>
                </a:solidFill>
              </a:rPr>
              <a:t>Conclusion</a:t>
            </a:r>
          </a:p>
          <a:p>
            <a:pPr marL="457200" indent="-457200">
              <a:lnSpc>
                <a:spcPct val="200000"/>
              </a:lnSpc>
              <a:buFont typeface="+mj-lt"/>
              <a:buAutoNum type="arabicPeriod"/>
            </a:pPr>
            <a:r>
              <a:rPr lang="en-US" sz="2400" dirty="0">
                <a:solidFill>
                  <a:schemeClr val="bg1"/>
                </a:solidFill>
              </a:rPr>
              <a:t>Recommendations</a:t>
            </a:r>
          </a:p>
          <a:p>
            <a:pPr algn="ctr"/>
            <a:endParaRPr lang="en-US" sz="2800" dirty="0">
              <a:solidFill>
                <a:schemeClr val="bg1"/>
              </a:solidFill>
            </a:endParaRP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Icon&#10;&#10;Description automatically generated">
            <a:extLst>
              <a:ext uri="{FF2B5EF4-FFF2-40B4-BE49-F238E27FC236}">
                <a16:creationId xmlns:a16="http://schemas.microsoft.com/office/drawing/2014/main" id="{0D5ECC7E-3CAC-4B93-ABA6-5876E2360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565" y="1854806"/>
            <a:ext cx="3579273" cy="3579273"/>
          </a:xfrm>
          <a:prstGeom prst="rect">
            <a:avLst/>
          </a:prstGeom>
        </p:spPr>
      </p:pic>
      <p:sp>
        <p:nvSpPr>
          <p:cNvPr id="2" name="TextBox 1">
            <a:extLst>
              <a:ext uri="{FF2B5EF4-FFF2-40B4-BE49-F238E27FC236}">
                <a16:creationId xmlns:a16="http://schemas.microsoft.com/office/drawing/2014/main" id="{542EB421-A354-465A-81F5-039AA06B26AD}"/>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1</a:t>
            </a:r>
          </a:p>
        </p:txBody>
      </p:sp>
    </p:spTree>
    <p:extLst>
      <p:ext uri="{BB962C8B-B14F-4D97-AF65-F5344CB8AC3E}">
        <p14:creationId xmlns:p14="http://schemas.microsoft.com/office/powerpoint/2010/main" val="2977635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0733B6-72E1-43D2-BB29-3009373EDCDB}"/>
              </a:ext>
            </a:extLst>
          </p:cNvPr>
          <p:cNvSpPr txBox="1"/>
          <p:nvPr/>
        </p:nvSpPr>
        <p:spPr>
          <a:xfrm>
            <a:off x="1275734" y="2261347"/>
            <a:ext cx="4805779" cy="1938992"/>
          </a:xfrm>
          <a:prstGeom prst="rect">
            <a:avLst/>
          </a:prstGeom>
          <a:noFill/>
        </p:spPr>
        <p:txBody>
          <a:bodyPr wrap="square" rtlCol="0">
            <a:spAutoFit/>
          </a:bodyPr>
          <a:lstStyle/>
          <a:p>
            <a:r>
              <a:rPr lang="en-IN" sz="6000" dirty="0">
                <a:solidFill>
                  <a:schemeClr val="bg1"/>
                </a:solidFill>
                <a:latin typeface="Cumberland AMT" panose="02070309020205020404" pitchFamily="49" charset="0"/>
                <a:cs typeface="Cumberland AMT" panose="02070309020205020404" pitchFamily="49" charset="0"/>
              </a:rPr>
              <a:t>Any Questions?</a:t>
            </a:r>
          </a:p>
        </p:txBody>
      </p:sp>
      <p:pic>
        <p:nvPicPr>
          <p:cNvPr id="9" name="Picture 8" descr="A picture containing vector graphics&#10;&#10;Description automatically generated">
            <a:extLst>
              <a:ext uri="{FF2B5EF4-FFF2-40B4-BE49-F238E27FC236}">
                <a16:creationId xmlns:a16="http://schemas.microsoft.com/office/drawing/2014/main" id="{5C1E7B7A-5EDD-4676-9465-ECC38C8CF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573" y="963385"/>
            <a:ext cx="5971404" cy="5971404"/>
          </a:xfrm>
          <a:prstGeom prst="rect">
            <a:avLst/>
          </a:prstGeom>
        </p:spPr>
      </p:pic>
    </p:spTree>
    <p:extLst>
      <p:ext uri="{BB962C8B-B14F-4D97-AF65-F5344CB8AC3E}">
        <p14:creationId xmlns:p14="http://schemas.microsoft.com/office/powerpoint/2010/main" val="207072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10;&#10;Description automatically generated">
            <a:extLst>
              <a:ext uri="{FF2B5EF4-FFF2-40B4-BE49-F238E27FC236}">
                <a16:creationId xmlns:a16="http://schemas.microsoft.com/office/drawing/2014/main" id="{650E61B3-F893-46EA-A56C-ABADBEDED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415" y="777535"/>
            <a:ext cx="8043169" cy="8043169"/>
          </a:xfrm>
          <a:prstGeom prst="rect">
            <a:avLst/>
          </a:prstGeom>
        </p:spPr>
      </p:pic>
      <p:sp>
        <p:nvSpPr>
          <p:cNvPr id="8" name="Rectangle: Rounded Corners 7">
            <a:extLst>
              <a:ext uri="{FF2B5EF4-FFF2-40B4-BE49-F238E27FC236}">
                <a16:creationId xmlns:a16="http://schemas.microsoft.com/office/drawing/2014/main" id="{A4C8022C-10F8-4B1C-A31B-FFB71FF780FF}"/>
              </a:ext>
            </a:extLst>
          </p:cNvPr>
          <p:cNvSpPr/>
          <p:nvPr/>
        </p:nvSpPr>
        <p:spPr>
          <a:xfrm>
            <a:off x="4287915" y="3124940"/>
            <a:ext cx="3293615" cy="7545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Thank You !!! </a:t>
            </a:r>
          </a:p>
        </p:txBody>
      </p:sp>
    </p:spTree>
    <p:extLst>
      <p:ext uri="{BB962C8B-B14F-4D97-AF65-F5344CB8AC3E}">
        <p14:creationId xmlns:p14="http://schemas.microsoft.com/office/powerpoint/2010/main" val="103797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Business Background </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923280" y="1536174"/>
            <a:ext cx="6554679" cy="3785652"/>
          </a:xfrm>
          <a:prstGeom prst="rect">
            <a:avLst/>
          </a:prstGeom>
          <a:noFill/>
        </p:spPr>
        <p:txBody>
          <a:bodyPr wrap="square" rtlCol="0">
            <a:spAutoFit/>
          </a:bodyPr>
          <a:lstStyle/>
          <a:p>
            <a:pPr algn="ctr"/>
            <a:r>
              <a:rPr lang="en-US" sz="2800" dirty="0">
                <a:solidFill>
                  <a:schemeClr val="bg1"/>
                </a:solidFill>
              </a:rPr>
              <a:t>Problem Description</a:t>
            </a:r>
          </a:p>
          <a:p>
            <a:pPr algn="ctr"/>
            <a:endParaRPr lang="en-US" sz="2800" dirty="0">
              <a:solidFill>
                <a:schemeClr val="bg1"/>
              </a:solidFill>
            </a:endParaRPr>
          </a:p>
          <a:p>
            <a:pPr algn="ctr"/>
            <a:r>
              <a:rPr lang="en-US" sz="2000" dirty="0">
                <a:solidFill>
                  <a:schemeClr val="bg1"/>
                </a:solidFill>
              </a:rPr>
              <a:t>Scott and four of her friends were looking for a 5-bedroom flat with at least 2 bathrooms. Scott has two options to do so</a:t>
            </a:r>
          </a:p>
          <a:p>
            <a:pPr algn="ctr"/>
            <a:endParaRPr lang="en-US" dirty="0">
              <a:solidFill>
                <a:schemeClr val="bg1"/>
              </a:solidFill>
            </a:endParaRPr>
          </a:p>
          <a:p>
            <a:pPr algn="ctr"/>
            <a:r>
              <a:rPr lang="en-US" dirty="0">
                <a:solidFill>
                  <a:schemeClr val="accent1">
                    <a:lumMod val="75000"/>
                  </a:schemeClr>
                </a:solidFill>
              </a:rPr>
              <a:t>Scott can purchase a house and charge her four roommates inclusive or non-inclusive rent </a:t>
            </a:r>
          </a:p>
          <a:p>
            <a:pPr algn="ctr"/>
            <a:endParaRPr lang="en-US" dirty="0">
              <a:solidFill>
                <a:schemeClr val="bg1"/>
              </a:solidFill>
            </a:endParaRPr>
          </a:p>
          <a:p>
            <a:pPr algn="ctr"/>
            <a:r>
              <a:rPr lang="en-US" dirty="0">
                <a:solidFill>
                  <a:schemeClr val="bg1"/>
                </a:solidFill>
              </a:rPr>
              <a:t>OR</a:t>
            </a:r>
          </a:p>
          <a:p>
            <a:pPr algn="ctr"/>
            <a:endParaRPr lang="en-US" dirty="0">
              <a:solidFill>
                <a:schemeClr val="bg1"/>
              </a:solidFill>
            </a:endParaRPr>
          </a:p>
          <a:p>
            <a:pPr algn="ctr"/>
            <a:r>
              <a:rPr lang="en-US" dirty="0">
                <a:solidFill>
                  <a:schemeClr val="accent1">
                    <a:lumMod val="75000"/>
                  </a:schemeClr>
                </a:solidFill>
              </a:rPr>
              <a:t>Scott can rent an apartment (inclusive or non-inclusive rent) along with her friends</a:t>
            </a: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9" name="Picture 38" descr="A picture containing text, vector graphics, silhouette&#10;&#10;Description automatically generated">
            <a:extLst>
              <a:ext uri="{FF2B5EF4-FFF2-40B4-BE49-F238E27FC236}">
                <a16:creationId xmlns:a16="http://schemas.microsoft.com/office/drawing/2014/main" id="{F146A8DC-69FC-4443-B928-BA93B4447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683" y="2269437"/>
            <a:ext cx="6188847" cy="4546394"/>
          </a:xfrm>
          <a:prstGeom prst="rect">
            <a:avLst/>
          </a:prstGeom>
        </p:spPr>
      </p:pic>
      <p:sp>
        <p:nvSpPr>
          <p:cNvPr id="8" name="TextBox 7">
            <a:extLst>
              <a:ext uri="{FF2B5EF4-FFF2-40B4-BE49-F238E27FC236}">
                <a16:creationId xmlns:a16="http://schemas.microsoft.com/office/drawing/2014/main" id="{17D18F56-3E6D-4A18-94DD-F81F54243C8A}"/>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2</a:t>
            </a:r>
          </a:p>
        </p:txBody>
      </p:sp>
    </p:spTree>
    <p:extLst>
      <p:ext uri="{BB962C8B-B14F-4D97-AF65-F5344CB8AC3E}">
        <p14:creationId xmlns:p14="http://schemas.microsoft.com/office/powerpoint/2010/main" val="206028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Business Background </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2635681" y="1562582"/>
            <a:ext cx="6554679" cy="954107"/>
          </a:xfrm>
          <a:prstGeom prst="rect">
            <a:avLst/>
          </a:prstGeom>
          <a:noFill/>
        </p:spPr>
        <p:txBody>
          <a:bodyPr wrap="square" rtlCol="0">
            <a:spAutoFit/>
          </a:bodyPr>
          <a:lstStyle/>
          <a:p>
            <a:pPr algn="ctr"/>
            <a:r>
              <a:rPr lang="en-US" sz="2800" dirty="0">
                <a:solidFill>
                  <a:schemeClr val="bg1"/>
                </a:solidFill>
              </a:rPr>
              <a:t>Rent</a:t>
            </a:r>
          </a:p>
          <a:p>
            <a:pPr algn="ctr"/>
            <a:endParaRPr lang="en-US" sz="2800" dirty="0">
              <a:solidFill>
                <a:schemeClr val="bg1"/>
              </a:solidFill>
            </a:endParaRP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8A61B29-C81E-451A-BDEE-38A7085E8598}"/>
              </a:ext>
            </a:extLst>
          </p:cNvPr>
          <p:cNvGraphicFramePr/>
          <p:nvPr>
            <p:extLst>
              <p:ext uri="{D42A27DB-BD31-4B8C-83A1-F6EECF244321}">
                <p14:modId xmlns:p14="http://schemas.microsoft.com/office/powerpoint/2010/main" val="755193282"/>
              </p:ext>
            </p:extLst>
          </p:nvPr>
        </p:nvGraphicFramePr>
        <p:xfrm>
          <a:off x="1849021" y="152343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3D915E5-910C-43FE-9F33-1A1049FF7A23}"/>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3</a:t>
            </a:r>
          </a:p>
        </p:txBody>
      </p:sp>
    </p:spTree>
    <p:extLst>
      <p:ext uri="{BB962C8B-B14F-4D97-AF65-F5344CB8AC3E}">
        <p14:creationId xmlns:p14="http://schemas.microsoft.com/office/powerpoint/2010/main" val="229840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Business Background </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1591014" y="1225311"/>
            <a:ext cx="9009971" cy="5386090"/>
          </a:xfrm>
          <a:prstGeom prst="rect">
            <a:avLst/>
          </a:prstGeom>
          <a:noFill/>
        </p:spPr>
        <p:txBody>
          <a:bodyPr wrap="square" rtlCol="0">
            <a:spAutoFit/>
          </a:bodyPr>
          <a:lstStyle/>
          <a:p>
            <a:pPr algn="ctr"/>
            <a:r>
              <a:rPr lang="en-US" sz="2800" dirty="0">
                <a:solidFill>
                  <a:schemeClr val="bg1"/>
                </a:solidFill>
              </a:rPr>
              <a:t>Purchase</a:t>
            </a:r>
          </a:p>
          <a:p>
            <a:pPr algn="ctr"/>
            <a:r>
              <a:rPr lang="en-US" sz="2000" dirty="0">
                <a:solidFill>
                  <a:schemeClr val="accent1">
                    <a:lumMod val="75000"/>
                  </a:schemeClr>
                </a:solidFill>
              </a:rPr>
              <a:t>What costs will Scott have to consider?</a:t>
            </a:r>
          </a:p>
          <a:p>
            <a:pPr algn="ctr"/>
            <a:endParaRPr lang="en-US" sz="2000" dirty="0">
              <a:solidFill>
                <a:schemeClr val="accent1">
                  <a:lumMod val="75000"/>
                </a:schemeClr>
              </a:solidFill>
            </a:endParaRPr>
          </a:p>
          <a:p>
            <a:pPr marL="457200" indent="-457200">
              <a:buFont typeface="Arial" panose="020B0604020202020204" pitchFamily="34" charset="0"/>
              <a:buChar char="•"/>
            </a:pPr>
            <a:r>
              <a:rPr lang="en-US" sz="2000" dirty="0">
                <a:solidFill>
                  <a:schemeClr val="bg1"/>
                </a:solidFill>
              </a:rPr>
              <a:t>Savings : $25,000</a:t>
            </a:r>
          </a:p>
          <a:p>
            <a:pPr marL="457200" indent="-457200">
              <a:buFont typeface="Arial" panose="020B0604020202020204" pitchFamily="34" charset="0"/>
              <a:buChar char="•"/>
            </a:pPr>
            <a:r>
              <a:rPr lang="en-US" sz="2000" dirty="0">
                <a:solidFill>
                  <a:schemeClr val="bg1"/>
                </a:solidFill>
              </a:rPr>
              <a:t>Parents match for down payment</a:t>
            </a:r>
          </a:p>
          <a:p>
            <a:pPr marL="457200" indent="-457200">
              <a:buFont typeface="Arial" panose="020B0604020202020204" pitchFamily="34" charset="0"/>
              <a:buChar char="•"/>
            </a:pPr>
            <a:r>
              <a:rPr lang="en-US" sz="2000" dirty="0">
                <a:solidFill>
                  <a:schemeClr val="bg1"/>
                </a:solidFill>
              </a:rPr>
              <a:t>Annual property tax (1.4427% of house value, increasing with higher house price</a:t>
            </a:r>
          </a:p>
          <a:p>
            <a:pPr marL="457200" indent="-457200">
              <a:buFont typeface="Arial" panose="020B0604020202020204" pitchFamily="34" charset="0"/>
              <a:buChar char="•"/>
            </a:pPr>
            <a:r>
              <a:rPr lang="en-US" sz="2000" dirty="0">
                <a:solidFill>
                  <a:schemeClr val="bg1"/>
                </a:solidFill>
              </a:rPr>
              <a:t>Annual insurance : $1200</a:t>
            </a:r>
          </a:p>
          <a:p>
            <a:pPr marL="457200" indent="-457200">
              <a:buFont typeface="Arial" panose="020B0604020202020204" pitchFamily="34" charset="0"/>
              <a:buChar char="•"/>
            </a:pPr>
            <a:r>
              <a:rPr lang="en-US" sz="2000" dirty="0">
                <a:solidFill>
                  <a:schemeClr val="bg1"/>
                </a:solidFill>
              </a:rPr>
              <a:t>Maintenance costs : $6000 for three years </a:t>
            </a:r>
          </a:p>
          <a:p>
            <a:pPr marL="457200" indent="-457200">
              <a:buFont typeface="Arial" panose="020B0604020202020204" pitchFamily="34" charset="0"/>
              <a:buChar char="•"/>
            </a:pPr>
            <a:r>
              <a:rPr lang="en-US" sz="2000" dirty="0">
                <a:solidFill>
                  <a:schemeClr val="bg1"/>
                </a:solidFill>
              </a:rPr>
              <a:t>3 years closed mortgage with 3.95% interest rate over 25 years (20% down)</a:t>
            </a:r>
          </a:p>
          <a:p>
            <a:pPr marL="457200" indent="-457200">
              <a:buFont typeface="Arial" panose="020B0604020202020204" pitchFamily="34" charset="0"/>
              <a:buChar char="•"/>
            </a:pPr>
            <a:r>
              <a:rPr lang="en-US" sz="2000" dirty="0">
                <a:solidFill>
                  <a:schemeClr val="bg1"/>
                </a:solidFill>
              </a:rPr>
              <a:t>Utilities : Water, Gas, and Hydro</a:t>
            </a:r>
          </a:p>
          <a:p>
            <a:pPr marL="457200" indent="-457200">
              <a:buFont typeface="Arial" panose="020B0604020202020204" pitchFamily="34" charset="0"/>
              <a:buChar char="•"/>
            </a:pPr>
            <a:r>
              <a:rPr lang="en-US" sz="2000" dirty="0">
                <a:solidFill>
                  <a:schemeClr val="bg1"/>
                </a:solidFill>
              </a:rPr>
              <a:t>Internet and cable: $70 monthly for 8 months (1 year with </a:t>
            </a:r>
          </a:p>
          <a:p>
            <a:pPr marL="457200" indent="-457200">
              <a:buFont typeface="Arial" panose="020B0604020202020204" pitchFamily="34" charset="0"/>
              <a:buChar char="•"/>
            </a:pPr>
            <a:r>
              <a:rPr lang="en-US" sz="2000" dirty="0">
                <a:solidFill>
                  <a:schemeClr val="bg1"/>
                </a:solidFill>
              </a:rPr>
              <a:t>4-month-empty-house)</a:t>
            </a:r>
          </a:p>
          <a:p>
            <a:pPr marL="457200" indent="-457200">
              <a:buFont typeface="Arial" panose="020B0604020202020204" pitchFamily="34" charset="0"/>
              <a:buChar char="•"/>
            </a:pPr>
            <a:r>
              <a:rPr lang="en-US" sz="2000" dirty="0">
                <a:solidFill>
                  <a:schemeClr val="bg1"/>
                </a:solidFill>
              </a:rPr>
              <a:t>House price  expected to increase 2% annually</a:t>
            </a:r>
          </a:p>
          <a:p>
            <a:pPr marL="457200" indent="-457200">
              <a:buFont typeface="Arial" panose="020B0604020202020204" pitchFamily="34" charset="0"/>
              <a:buChar char="•"/>
            </a:pPr>
            <a:r>
              <a:rPr lang="en-US" sz="2000" dirty="0">
                <a:solidFill>
                  <a:schemeClr val="bg1"/>
                </a:solidFill>
              </a:rPr>
              <a:t>Real estate agent would charge 5% commission fee of  final price</a:t>
            </a:r>
          </a:p>
          <a:p>
            <a:pPr algn="ctr"/>
            <a:endParaRPr lang="en-US" sz="2800" dirty="0">
              <a:solidFill>
                <a:schemeClr val="bg1"/>
              </a:solidFill>
            </a:endParaRPr>
          </a:p>
          <a:p>
            <a:pPr algn="ctr"/>
            <a:endParaRPr lang="en-US" sz="2800" dirty="0">
              <a:solidFill>
                <a:schemeClr val="bg1"/>
              </a:solidFill>
            </a:endParaRP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B2E527-041B-45EF-A0BD-A1DBE10BBC0C}"/>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4</a:t>
            </a:r>
          </a:p>
        </p:txBody>
      </p:sp>
    </p:spTree>
    <p:extLst>
      <p:ext uri="{BB962C8B-B14F-4D97-AF65-F5344CB8AC3E}">
        <p14:creationId xmlns:p14="http://schemas.microsoft.com/office/powerpoint/2010/main" val="3026746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Business Background </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933020" y="1772667"/>
            <a:ext cx="7030250" cy="3016210"/>
          </a:xfrm>
          <a:prstGeom prst="rect">
            <a:avLst/>
          </a:prstGeom>
          <a:noFill/>
        </p:spPr>
        <p:txBody>
          <a:bodyPr wrap="square" rtlCol="0">
            <a:spAutoFit/>
          </a:bodyPr>
          <a:lstStyle/>
          <a:p>
            <a:pPr algn="ctr"/>
            <a:r>
              <a:rPr lang="en-US" sz="2800" dirty="0">
                <a:solidFill>
                  <a:schemeClr val="bg1"/>
                </a:solidFill>
              </a:rPr>
              <a:t>Buying Concerns</a:t>
            </a:r>
          </a:p>
          <a:p>
            <a:pPr algn="ctr"/>
            <a:endParaRPr lang="en-US" sz="2800" dirty="0">
              <a:solidFill>
                <a:schemeClr val="bg1"/>
              </a:solidFill>
            </a:endParaRPr>
          </a:p>
          <a:p>
            <a:pPr marL="457200" indent="-457200">
              <a:buFont typeface="Arial" panose="020B0604020202020204" pitchFamily="34" charset="0"/>
              <a:buChar char="•"/>
            </a:pPr>
            <a:r>
              <a:rPr lang="en-US" sz="2200" dirty="0">
                <a:solidFill>
                  <a:schemeClr val="bg1"/>
                </a:solidFill>
              </a:rPr>
              <a:t>Scott is solely responsible for issues and expenses</a:t>
            </a:r>
          </a:p>
          <a:p>
            <a:pPr marL="457200" indent="-457200">
              <a:buFont typeface="Arial" panose="020B0604020202020204" pitchFamily="34" charset="0"/>
              <a:buChar char="•"/>
            </a:pPr>
            <a:r>
              <a:rPr lang="en-US" sz="2200" dirty="0">
                <a:solidFill>
                  <a:schemeClr val="bg1"/>
                </a:solidFill>
              </a:rPr>
              <a:t>Stress can hinder academic performance</a:t>
            </a:r>
          </a:p>
          <a:p>
            <a:pPr marL="457200" indent="-457200">
              <a:buFont typeface="Arial" panose="020B0604020202020204" pitchFamily="34" charset="0"/>
              <a:buChar char="•"/>
            </a:pPr>
            <a:r>
              <a:rPr lang="en-US" sz="2200" dirty="0">
                <a:solidFill>
                  <a:schemeClr val="bg1"/>
                </a:solidFill>
              </a:rPr>
              <a:t>Can’t sell the house until three years after purchase</a:t>
            </a:r>
          </a:p>
          <a:p>
            <a:pPr algn="ctr"/>
            <a:endParaRPr lang="en-US" sz="2800" dirty="0">
              <a:solidFill>
                <a:schemeClr val="bg1"/>
              </a:solidFill>
            </a:endParaRPr>
          </a:p>
          <a:p>
            <a:pPr algn="ctr"/>
            <a:r>
              <a:rPr lang="en-US" sz="4000" dirty="0">
                <a:solidFill>
                  <a:schemeClr val="bg1"/>
                </a:solidFill>
              </a:rPr>
              <a:t>Is it worth it?</a:t>
            </a: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vector graphics&#10;&#10;Description automatically generated">
            <a:extLst>
              <a:ext uri="{FF2B5EF4-FFF2-40B4-BE49-F238E27FC236}">
                <a16:creationId xmlns:a16="http://schemas.microsoft.com/office/drawing/2014/main" id="{1493AA32-CD34-4B8C-A21C-7CF63F7E6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051" y="2315247"/>
            <a:ext cx="5768576" cy="4095397"/>
          </a:xfrm>
          <a:prstGeom prst="rect">
            <a:avLst/>
          </a:prstGeom>
        </p:spPr>
      </p:pic>
      <p:sp>
        <p:nvSpPr>
          <p:cNvPr id="8" name="TextBox 7">
            <a:extLst>
              <a:ext uri="{FF2B5EF4-FFF2-40B4-BE49-F238E27FC236}">
                <a16:creationId xmlns:a16="http://schemas.microsoft.com/office/drawing/2014/main" id="{9BDD5009-5015-48C5-B528-7CF335F951D5}"/>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5</a:t>
            </a:r>
          </a:p>
        </p:txBody>
      </p:sp>
    </p:spTree>
    <p:extLst>
      <p:ext uri="{BB962C8B-B14F-4D97-AF65-F5344CB8AC3E}">
        <p14:creationId xmlns:p14="http://schemas.microsoft.com/office/powerpoint/2010/main" val="128072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Decision Making</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28BE5E-150A-4FF8-8DC1-9D759CBDBDB6}"/>
              </a:ext>
            </a:extLst>
          </p:cNvPr>
          <p:cNvSpPr txBox="1"/>
          <p:nvPr/>
        </p:nvSpPr>
        <p:spPr>
          <a:xfrm>
            <a:off x="2580875" y="1513900"/>
            <a:ext cx="7030250" cy="954107"/>
          </a:xfrm>
          <a:prstGeom prst="rect">
            <a:avLst/>
          </a:prstGeom>
          <a:noFill/>
        </p:spPr>
        <p:txBody>
          <a:bodyPr wrap="square" rtlCol="0">
            <a:spAutoFit/>
          </a:bodyPr>
          <a:lstStyle/>
          <a:p>
            <a:pPr marL="0" lvl="0" indent="0" algn="ctr" rtl="0">
              <a:spcBef>
                <a:spcPts val="0"/>
              </a:spcBef>
              <a:spcAft>
                <a:spcPts val="0"/>
              </a:spcAft>
              <a:buNone/>
            </a:pPr>
            <a:r>
              <a:rPr lang="en-US" sz="2800" b="1" dirty="0">
                <a:solidFill>
                  <a:schemeClr val="bg1"/>
                </a:solidFill>
                <a:latin typeface="Calibri"/>
                <a:ea typeface="Calibri"/>
                <a:cs typeface="Calibri"/>
                <a:sym typeface="Calibri"/>
              </a:rPr>
              <a:t>Scott’s Final Bank Account Balance</a:t>
            </a:r>
          </a:p>
          <a:p>
            <a:pPr algn="ctr"/>
            <a:endParaRPr lang="en-US" sz="2800" dirty="0">
              <a:solidFill>
                <a:schemeClr val="bg1"/>
              </a:solidFill>
            </a:endParaRPr>
          </a:p>
        </p:txBody>
      </p: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Diagonal Corners Snipped 7">
            <a:extLst>
              <a:ext uri="{FF2B5EF4-FFF2-40B4-BE49-F238E27FC236}">
                <a16:creationId xmlns:a16="http://schemas.microsoft.com/office/drawing/2014/main" id="{FD0902CA-624C-455F-9F51-D28529C8B2CD}"/>
              </a:ext>
            </a:extLst>
          </p:cNvPr>
          <p:cNvSpPr/>
          <p:nvPr/>
        </p:nvSpPr>
        <p:spPr>
          <a:xfrm>
            <a:off x="2299317" y="2261347"/>
            <a:ext cx="3524002" cy="1556056"/>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Diagonal Corners Snipped 16">
            <a:extLst>
              <a:ext uri="{FF2B5EF4-FFF2-40B4-BE49-F238E27FC236}">
                <a16:creationId xmlns:a16="http://schemas.microsoft.com/office/drawing/2014/main" id="{630A8BEA-F554-445C-8536-8C107CB5EE98}"/>
              </a:ext>
            </a:extLst>
          </p:cNvPr>
          <p:cNvSpPr/>
          <p:nvPr/>
        </p:nvSpPr>
        <p:spPr>
          <a:xfrm>
            <a:off x="2299317" y="4136460"/>
            <a:ext cx="3524002" cy="1556056"/>
          </a:xfrm>
          <a:prstGeom prst="snip2Diag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Diagonal Corners Snipped 17">
            <a:extLst>
              <a:ext uri="{FF2B5EF4-FFF2-40B4-BE49-F238E27FC236}">
                <a16:creationId xmlns:a16="http://schemas.microsoft.com/office/drawing/2014/main" id="{5A1CFFE8-2B3F-4F84-B0EA-5493E8AE8924}"/>
              </a:ext>
            </a:extLst>
          </p:cNvPr>
          <p:cNvSpPr/>
          <p:nvPr/>
        </p:nvSpPr>
        <p:spPr>
          <a:xfrm>
            <a:off x="6470159" y="2261347"/>
            <a:ext cx="3524002" cy="1556056"/>
          </a:xfrm>
          <a:prstGeom prst="snip2Diag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Diagonal Corners Snipped 18">
            <a:extLst>
              <a:ext uri="{FF2B5EF4-FFF2-40B4-BE49-F238E27FC236}">
                <a16:creationId xmlns:a16="http://schemas.microsoft.com/office/drawing/2014/main" id="{D8FD1D45-345D-40AF-88C6-7A044C611F74}"/>
              </a:ext>
            </a:extLst>
          </p:cNvPr>
          <p:cNvSpPr/>
          <p:nvPr/>
        </p:nvSpPr>
        <p:spPr>
          <a:xfrm>
            <a:off x="6470159" y="4032760"/>
            <a:ext cx="3524002" cy="1556056"/>
          </a:xfrm>
          <a:prstGeom prst="snip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FBB1FFA-6E1F-46A4-9EBC-2BFB9589A6EC}"/>
              </a:ext>
            </a:extLst>
          </p:cNvPr>
          <p:cNvSpPr txBox="1"/>
          <p:nvPr/>
        </p:nvSpPr>
        <p:spPr>
          <a:xfrm>
            <a:off x="2358502" y="2379473"/>
            <a:ext cx="3405449" cy="1569660"/>
          </a:xfrm>
          <a:prstGeom prst="rect">
            <a:avLst/>
          </a:prstGeom>
          <a:noFill/>
        </p:spPr>
        <p:txBody>
          <a:bodyPr wrap="square" rtlCol="0">
            <a:spAutoFit/>
          </a:bodyPr>
          <a:lstStyle/>
          <a:p>
            <a:pPr algn="ctr"/>
            <a:r>
              <a:rPr lang="en-US" sz="1800" b="1" dirty="0">
                <a:solidFill>
                  <a:schemeClr val="dk1"/>
                </a:solidFill>
                <a:latin typeface="Calibri"/>
                <a:ea typeface="Calibri"/>
                <a:cs typeface="Calibri"/>
                <a:sym typeface="Calibri"/>
              </a:rPr>
              <a:t>Buy: Inclusive rent </a:t>
            </a:r>
          </a:p>
          <a:p>
            <a:pPr algn="ctr"/>
            <a:r>
              <a:rPr lang="en-US" sz="1800" b="1" dirty="0">
                <a:solidFill>
                  <a:schemeClr val="dk1"/>
                </a:solidFill>
                <a:latin typeface="Calibri"/>
                <a:ea typeface="Calibri"/>
                <a:cs typeface="Calibri"/>
                <a:sym typeface="Calibri"/>
              </a:rPr>
              <a:t>to roommates</a:t>
            </a:r>
          </a:p>
          <a:p>
            <a:pPr algn="ctr"/>
            <a:endParaRPr lang="en-US" b="1" dirty="0">
              <a:solidFill>
                <a:schemeClr val="dk1"/>
              </a:solidFill>
              <a:latin typeface="Calibri"/>
              <a:ea typeface="Calibri"/>
              <a:cs typeface="Calibri"/>
              <a:sym typeface="Calibri"/>
            </a:endParaRPr>
          </a:p>
          <a:p>
            <a:pPr algn="ctr"/>
            <a:r>
              <a:rPr lang="en-US" sz="2400" b="1" dirty="0">
                <a:solidFill>
                  <a:schemeClr val="dk1"/>
                </a:solidFill>
                <a:latin typeface="Calibri"/>
                <a:ea typeface="Calibri"/>
                <a:cs typeface="Calibri"/>
                <a:sym typeface="Calibri"/>
              </a:rPr>
              <a:t>$49,534.08</a:t>
            </a:r>
            <a:endParaRPr lang="en-US" sz="2400" b="1" dirty="0">
              <a:solidFill>
                <a:schemeClr val="accent6"/>
              </a:solidFill>
              <a:latin typeface="Calibri"/>
              <a:ea typeface="Calibri"/>
              <a:cs typeface="Calibri"/>
              <a:sym typeface="Calibri"/>
            </a:endParaRPr>
          </a:p>
          <a:p>
            <a:endParaRPr lang="en-IN" dirty="0"/>
          </a:p>
        </p:txBody>
      </p:sp>
      <p:sp>
        <p:nvSpPr>
          <p:cNvPr id="10" name="TextBox 9">
            <a:extLst>
              <a:ext uri="{FF2B5EF4-FFF2-40B4-BE49-F238E27FC236}">
                <a16:creationId xmlns:a16="http://schemas.microsoft.com/office/drawing/2014/main" id="{C6A9EF1D-4C18-44DE-806F-83FC1E602C1A}"/>
              </a:ext>
            </a:extLst>
          </p:cNvPr>
          <p:cNvSpPr txBox="1"/>
          <p:nvPr/>
        </p:nvSpPr>
        <p:spPr>
          <a:xfrm>
            <a:off x="2299226" y="4190534"/>
            <a:ext cx="3524002" cy="1569660"/>
          </a:xfrm>
          <a:prstGeom prst="rect">
            <a:avLst/>
          </a:prstGeom>
          <a:noFill/>
        </p:spPr>
        <p:txBody>
          <a:bodyPr wrap="square" rtlCol="0">
            <a:spAutoFit/>
          </a:bodyPr>
          <a:lstStyle/>
          <a:p>
            <a:pPr algn="ctr"/>
            <a:r>
              <a:rPr lang="en-US" sz="1800" b="1" dirty="0">
                <a:latin typeface="Calibri"/>
                <a:ea typeface="Calibri"/>
                <a:cs typeface="Calibri"/>
                <a:sym typeface="Calibri"/>
              </a:rPr>
              <a:t>Buy: Non-inclusive rent </a:t>
            </a:r>
          </a:p>
          <a:p>
            <a:pPr algn="ctr"/>
            <a:r>
              <a:rPr lang="en-US" sz="1800" b="1" dirty="0">
                <a:latin typeface="Calibri"/>
                <a:ea typeface="Calibri"/>
                <a:cs typeface="Calibri"/>
                <a:sym typeface="Calibri"/>
              </a:rPr>
              <a:t>to roommates</a:t>
            </a:r>
          </a:p>
          <a:p>
            <a:pPr algn="ctr"/>
            <a:endParaRPr lang="en-US" b="1" dirty="0">
              <a:latin typeface="Calibri"/>
              <a:ea typeface="Calibri"/>
              <a:cs typeface="Calibri"/>
              <a:sym typeface="Calibri"/>
            </a:endParaRPr>
          </a:p>
          <a:p>
            <a:pPr algn="ctr"/>
            <a:r>
              <a:rPr lang="en-US" sz="2400" b="1" dirty="0">
                <a:latin typeface="Calibri"/>
                <a:ea typeface="Calibri"/>
                <a:cs typeface="Calibri"/>
                <a:sym typeface="Calibri"/>
              </a:rPr>
              <a:t>$44,782.45</a:t>
            </a:r>
          </a:p>
          <a:p>
            <a:endParaRPr lang="en-IN" dirty="0"/>
          </a:p>
        </p:txBody>
      </p:sp>
      <p:sp>
        <p:nvSpPr>
          <p:cNvPr id="11" name="TextBox 10">
            <a:extLst>
              <a:ext uri="{FF2B5EF4-FFF2-40B4-BE49-F238E27FC236}">
                <a16:creationId xmlns:a16="http://schemas.microsoft.com/office/drawing/2014/main" id="{97F0CCB3-78D3-4E05-A85D-6E01C4CD51CC}"/>
              </a:ext>
            </a:extLst>
          </p:cNvPr>
          <p:cNvSpPr txBox="1"/>
          <p:nvPr/>
        </p:nvSpPr>
        <p:spPr>
          <a:xfrm>
            <a:off x="7344393" y="2379473"/>
            <a:ext cx="1775534" cy="1569660"/>
          </a:xfrm>
          <a:prstGeom prst="rect">
            <a:avLst/>
          </a:prstGeom>
          <a:noFill/>
        </p:spPr>
        <p:txBody>
          <a:bodyPr wrap="square" rtlCol="0">
            <a:spAutoFit/>
          </a:bodyPr>
          <a:lstStyle/>
          <a:p>
            <a:pPr algn="ctr"/>
            <a:r>
              <a:rPr lang="en-US" sz="1800" b="1" dirty="0">
                <a:solidFill>
                  <a:schemeClr val="bg1"/>
                </a:solidFill>
                <a:latin typeface="Calibri"/>
                <a:ea typeface="Calibri"/>
                <a:cs typeface="Calibri"/>
                <a:sym typeface="Calibri"/>
              </a:rPr>
              <a:t>Rent: Inclusive</a:t>
            </a:r>
          </a:p>
          <a:p>
            <a:pPr algn="ctr"/>
            <a:endParaRPr lang="en-US" b="1" dirty="0">
              <a:solidFill>
                <a:schemeClr val="bg1"/>
              </a:solidFill>
              <a:latin typeface="Calibri"/>
              <a:ea typeface="Calibri"/>
              <a:cs typeface="Calibri"/>
              <a:sym typeface="Calibri"/>
            </a:endParaRPr>
          </a:p>
          <a:p>
            <a:pPr algn="ctr"/>
            <a:endParaRPr lang="en-US" b="1" dirty="0">
              <a:solidFill>
                <a:schemeClr val="bg1"/>
              </a:solidFill>
              <a:latin typeface="Calibri"/>
              <a:ea typeface="Calibri"/>
              <a:cs typeface="Calibri"/>
              <a:sym typeface="Calibri"/>
            </a:endParaRPr>
          </a:p>
          <a:p>
            <a:pPr algn="ctr"/>
            <a:r>
              <a:rPr lang="en-US" sz="2400" b="1" dirty="0">
                <a:solidFill>
                  <a:schemeClr val="bg1"/>
                </a:solidFill>
                <a:latin typeface="Calibri"/>
                <a:ea typeface="Calibri"/>
                <a:cs typeface="Calibri"/>
                <a:sym typeface="Calibri"/>
              </a:rPr>
              <a:t>$7,115.22</a:t>
            </a:r>
          </a:p>
          <a:p>
            <a:endParaRPr lang="en-IN" dirty="0"/>
          </a:p>
        </p:txBody>
      </p:sp>
      <p:sp>
        <p:nvSpPr>
          <p:cNvPr id="16" name="TextBox 15">
            <a:extLst>
              <a:ext uri="{FF2B5EF4-FFF2-40B4-BE49-F238E27FC236}">
                <a16:creationId xmlns:a16="http://schemas.microsoft.com/office/drawing/2014/main" id="{0FA9BB37-7F44-4A30-9DD1-F4218783A48B}"/>
              </a:ext>
            </a:extLst>
          </p:cNvPr>
          <p:cNvSpPr txBox="1"/>
          <p:nvPr/>
        </p:nvSpPr>
        <p:spPr>
          <a:xfrm>
            <a:off x="7141486" y="4124343"/>
            <a:ext cx="2181347" cy="1569660"/>
          </a:xfrm>
          <a:prstGeom prst="rect">
            <a:avLst/>
          </a:prstGeom>
          <a:noFill/>
        </p:spPr>
        <p:txBody>
          <a:bodyPr wrap="square" rtlCol="0">
            <a:spAutoFit/>
          </a:bodyPr>
          <a:lstStyle/>
          <a:p>
            <a:pPr algn="ctr"/>
            <a:r>
              <a:rPr lang="en-US" sz="1800" b="1" dirty="0">
                <a:latin typeface="Calibri"/>
                <a:ea typeface="Calibri"/>
                <a:cs typeface="Calibri"/>
                <a:sym typeface="Calibri"/>
              </a:rPr>
              <a:t>Rent: Non-inclusive</a:t>
            </a:r>
          </a:p>
          <a:p>
            <a:pPr algn="ctr"/>
            <a:endParaRPr lang="en-US" b="1" dirty="0">
              <a:latin typeface="Calibri"/>
              <a:ea typeface="Calibri"/>
              <a:cs typeface="Calibri"/>
              <a:sym typeface="Calibri"/>
            </a:endParaRPr>
          </a:p>
          <a:p>
            <a:pPr algn="ctr"/>
            <a:endParaRPr lang="en-US" b="1" dirty="0">
              <a:latin typeface="Calibri"/>
              <a:ea typeface="Calibri"/>
              <a:cs typeface="Calibri"/>
              <a:sym typeface="Calibri"/>
            </a:endParaRPr>
          </a:p>
          <a:p>
            <a:pPr algn="ctr"/>
            <a:r>
              <a:rPr lang="en-US" sz="2400" b="1" dirty="0">
                <a:latin typeface="Calibri"/>
                <a:ea typeface="Calibri"/>
                <a:cs typeface="Calibri"/>
                <a:sym typeface="Calibri"/>
              </a:rPr>
              <a:t>$8,613.95</a:t>
            </a:r>
          </a:p>
          <a:p>
            <a:endParaRPr lang="en-IN" dirty="0"/>
          </a:p>
        </p:txBody>
      </p:sp>
      <p:sp>
        <p:nvSpPr>
          <p:cNvPr id="15" name="TextBox 14">
            <a:extLst>
              <a:ext uri="{FF2B5EF4-FFF2-40B4-BE49-F238E27FC236}">
                <a16:creationId xmlns:a16="http://schemas.microsoft.com/office/drawing/2014/main" id="{3AABBE6B-BB39-4004-94C8-3D469D803D95}"/>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6</a:t>
            </a:r>
          </a:p>
        </p:txBody>
      </p:sp>
    </p:spTree>
    <p:extLst>
      <p:ext uri="{BB962C8B-B14F-4D97-AF65-F5344CB8AC3E}">
        <p14:creationId xmlns:p14="http://schemas.microsoft.com/office/powerpoint/2010/main" val="340244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Decision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CC657B2E-D05B-4121-8404-64DCF28D295D}"/>
              </a:ext>
            </a:extLst>
          </p:cNvPr>
          <p:cNvGraphicFramePr/>
          <p:nvPr>
            <p:extLst>
              <p:ext uri="{D42A27DB-BD31-4B8C-83A1-F6EECF244321}">
                <p14:modId xmlns:p14="http://schemas.microsoft.com/office/powerpoint/2010/main" val="3549535232"/>
              </p:ext>
            </p:extLst>
          </p:nvPr>
        </p:nvGraphicFramePr>
        <p:xfrm>
          <a:off x="2645052" y="1225145"/>
          <a:ext cx="7754151" cy="4797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 name="Graphic 40" descr="Good Idea with solid fill">
            <a:extLst>
              <a:ext uri="{FF2B5EF4-FFF2-40B4-BE49-F238E27FC236}">
                <a16:creationId xmlns:a16="http://schemas.microsoft.com/office/drawing/2014/main" id="{E405804C-CF56-414B-A66E-4E1ECC1391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1390" y="1804495"/>
            <a:ext cx="681361" cy="681361"/>
          </a:xfrm>
          <a:prstGeom prst="rect">
            <a:avLst/>
          </a:prstGeom>
        </p:spPr>
      </p:pic>
      <p:pic>
        <p:nvPicPr>
          <p:cNvPr id="46" name="Graphic 45" descr="Tax with solid fill">
            <a:extLst>
              <a:ext uri="{FF2B5EF4-FFF2-40B4-BE49-F238E27FC236}">
                <a16:creationId xmlns:a16="http://schemas.microsoft.com/office/drawing/2014/main" id="{5B57EB85-7A3B-47B7-B712-04F466FA64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42418" y="4679126"/>
            <a:ext cx="799303" cy="799303"/>
          </a:xfrm>
          <a:prstGeom prst="rect">
            <a:avLst/>
          </a:prstGeom>
        </p:spPr>
      </p:pic>
      <p:pic>
        <p:nvPicPr>
          <p:cNvPr id="48" name="Graphic 47" descr="Briefcase with solid fill">
            <a:extLst>
              <a:ext uri="{FF2B5EF4-FFF2-40B4-BE49-F238E27FC236}">
                <a16:creationId xmlns:a16="http://schemas.microsoft.com/office/drawing/2014/main" id="{6823F56A-AA85-42B3-AF86-E721E31526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17287" y="3258582"/>
            <a:ext cx="730929" cy="730929"/>
          </a:xfrm>
          <a:prstGeom prst="rect">
            <a:avLst/>
          </a:prstGeom>
        </p:spPr>
      </p:pic>
      <p:sp>
        <p:nvSpPr>
          <p:cNvPr id="10" name="TextBox 9">
            <a:extLst>
              <a:ext uri="{FF2B5EF4-FFF2-40B4-BE49-F238E27FC236}">
                <a16:creationId xmlns:a16="http://schemas.microsoft.com/office/drawing/2014/main" id="{0EDB9737-BD3D-420B-9C37-693379AF5152}"/>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7</a:t>
            </a:r>
          </a:p>
        </p:txBody>
      </p:sp>
    </p:spTree>
    <p:extLst>
      <p:ext uri="{BB962C8B-B14F-4D97-AF65-F5344CB8AC3E}">
        <p14:creationId xmlns:p14="http://schemas.microsoft.com/office/powerpoint/2010/main" val="118211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5DBAC-9B3C-4D17-A83C-07F2EBD41A9B}"/>
              </a:ext>
            </a:extLst>
          </p:cNvPr>
          <p:cNvSpPr/>
          <p:nvPr/>
        </p:nvSpPr>
        <p:spPr>
          <a:xfrm>
            <a:off x="1" y="6410324"/>
            <a:ext cx="12192000" cy="447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696F56B-E16E-4112-B60B-36219B2131B6}"/>
              </a:ext>
            </a:extLst>
          </p:cNvPr>
          <p:cNvSpPr txBox="1"/>
          <p:nvPr/>
        </p:nvSpPr>
        <p:spPr>
          <a:xfrm>
            <a:off x="479394" y="472282"/>
            <a:ext cx="4998128" cy="646331"/>
          </a:xfrm>
          <a:prstGeom prst="rect">
            <a:avLst/>
          </a:prstGeom>
          <a:noFill/>
        </p:spPr>
        <p:txBody>
          <a:bodyPr wrap="square" rtlCol="0">
            <a:spAutoFit/>
          </a:bodyPr>
          <a:lstStyle/>
          <a:p>
            <a:r>
              <a:rPr lang="en-IN" sz="3600" dirty="0">
                <a:solidFill>
                  <a:schemeClr val="bg1"/>
                </a:solidFill>
              </a:rPr>
              <a:t>Base Case Analysis</a:t>
            </a:r>
          </a:p>
        </p:txBody>
      </p:sp>
      <p:cxnSp>
        <p:nvCxnSpPr>
          <p:cNvPr id="20" name="Straight Connector 19">
            <a:extLst>
              <a:ext uri="{FF2B5EF4-FFF2-40B4-BE49-F238E27FC236}">
                <a16:creationId xmlns:a16="http://schemas.microsoft.com/office/drawing/2014/main" id="{00CDE9AC-49FB-465C-B9F5-29D69AE23A75}"/>
              </a:ext>
            </a:extLst>
          </p:cNvPr>
          <p:cNvCxnSpPr>
            <a:cxnSpLocks/>
          </p:cNvCxnSpPr>
          <p:nvPr/>
        </p:nvCxnSpPr>
        <p:spPr>
          <a:xfrm>
            <a:off x="479394" y="1118613"/>
            <a:ext cx="1171260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237F6B6-BA28-4072-A433-DC3E0A4FA971}"/>
              </a:ext>
            </a:extLst>
          </p:cNvPr>
          <p:cNvCxnSpPr>
            <a:cxnSpLocks/>
          </p:cNvCxnSpPr>
          <p:nvPr/>
        </p:nvCxnSpPr>
        <p:spPr>
          <a:xfrm rot="5400000">
            <a:off x="-1109697" y="2228310"/>
            <a:ext cx="2698789" cy="479395"/>
          </a:xfrm>
          <a:prstGeom prst="bentConnector3">
            <a:avLst>
              <a:gd name="adj1" fmla="val 9934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A902E0-BFD9-4504-9796-47F18883F21F}"/>
              </a:ext>
            </a:extLst>
          </p:cNvPr>
          <p:cNvSpPr txBox="1"/>
          <p:nvPr/>
        </p:nvSpPr>
        <p:spPr>
          <a:xfrm>
            <a:off x="11546957" y="5945817"/>
            <a:ext cx="244549" cy="369332"/>
          </a:xfrm>
          <a:prstGeom prst="rect">
            <a:avLst/>
          </a:prstGeom>
          <a:noFill/>
        </p:spPr>
        <p:txBody>
          <a:bodyPr wrap="square" rtlCol="0">
            <a:spAutoFit/>
          </a:bodyPr>
          <a:lstStyle/>
          <a:p>
            <a:r>
              <a:rPr lang="en-IN" dirty="0">
                <a:solidFill>
                  <a:schemeClr val="bg1"/>
                </a:solidFill>
              </a:rPr>
              <a:t>8</a:t>
            </a:r>
          </a:p>
        </p:txBody>
      </p:sp>
      <p:pic>
        <p:nvPicPr>
          <p:cNvPr id="9" name="Picture 8" descr="A picture containing timeline&#10;&#10;Description automatically generated">
            <a:extLst>
              <a:ext uri="{FF2B5EF4-FFF2-40B4-BE49-F238E27FC236}">
                <a16:creationId xmlns:a16="http://schemas.microsoft.com/office/drawing/2014/main" id="{5DC86C0C-486D-4DC2-B682-8416405AC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311" y="1379670"/>
            <a:ext cx="4256689" cy="466373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BE99A76-093A-45EC-8693-757CB87EE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457" y="1183317"/>
            <a:ext cx="4762500" cy="4762500"/>
          </a:xfrm>
          <a:prstGeom prst="rect">
            <a:avLst/>
          </a:prstGeom>
        </p:spPr>
      </p:pic>
    </p:spTree>
    <p:extLst>
      <p:ext uri="{BB962C8B-B14F-4D97-AF65-F5344CB8AC3E}">
        <p14:creationId xmlns:p14="http://schemas.microsoft.com/office/powerpoint/2010/main" val="16346688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1394</TotalTime>
  <Words>3140</Words>
  <Application>Microsoft Office PowerPoint</Application>
  <PresentationFormat>Widescreen</PresentationFormat>
  <Paragraphs>275</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Cumberland AMT</vt:lpstr>
      <vt:lpstr>Times New Roman</vt:lpstr>
      <vt:lpstr>Office Theme</vt:lpstr>
      <vt:lpstr>A Student’s Dilemma: Rent Or Buy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Dubey, Abhinav</dc:creator>
  <cp:lastModifiedBy>Dubey, Abhinav</cp:lastModifiedBy>
  <cp:revision>65</cp:revision>
  <dcterms:created xsi:type="dcterms:W3CDTF">2021-04-23T05:45:46Z</dcterms:created>
  <dcterms:modified xsi:type="dcterms:W3CDTF">2021-04-26T23:37:34Z</dcterms:modified>
</cp:coreProperties>
</file>